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</p:sldIdLst>
  <p:sldSz cy="5143500" cx="9144000"/>
  <p:notesSz cx="6858000" cy="9144000"/>
  <p:embeddedFontLst>
    <p:embeddedFont>
      <p:font typeface="Space Mono"/>
      <p:regular r:id="rId78"/>
      <p:bold r:id="rId79"/>
      <p:italic r:id="rId80"/>
      <p:boldItalic r:id="rId81"/>
    </p:embeddedFont>
    <p:embeddedFont>
      <p:font typeface="Roboto"/>
      <p:regular r:id="rId82"/>
      <p:bold r:id="rId83"/>
      <p:italic r:id="rId84"/>
      <p:boldItalic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italic.fntdata"/><Relationship Id="rId83" Type="http://schemas.openxmlformats.org/officeDocument/2006/relationships/font" Target="fonts/Roboto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Roboto-boldItalic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SpaceMono-italic.fntdata"/><Relationship Id="rId82" Type="http://schemas.openxmlformats.org/officeDocument/2006/relationships/font" Target="fonts/Roboto-regular.fntdata"/><Relationship Id="rId81" Type="http://schemas.openxmlformats.org/officeDocument/2006/relationships/font" Target="fonts/SpaceMon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SpaceMono-bold.fntdata"/><Relationship Id="rId34" Type="http://schemas.openxmlformats.org/officeDocument/2006/relationships/slide" Target="slides/slide29.xml"/><Relationship Id="rId78" Type="http://schemas.openxmlformats.org/officeDocument/2006/relationships/font" Target="fonts/SpaceMono-regular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9e9f127f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9e9f127f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9e9f127f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9e9f127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0231acfc0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0231acfc0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2127c3e79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2127c3e79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2127c3e79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2127c3e7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2127c3e79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2127c3e79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9e9f127f1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19e9f127f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19e9f127f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19e9f127f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19e9f127f1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19e9f127f1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9e9f127f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19e9f127f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19e9f127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19e9f127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2127c3e79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2127c3e79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9e9f127f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219e9f127f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2127c3e795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2127c3e795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2127c3e795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2127c3e795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3dc9cbcca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23dc9cbcca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3dc9cbcca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3dc9cbcca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3dc9cbcca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3dc9cbcca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3dc9cbcca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3dc9cbcca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It's worth noting that some types of library will always produce biased sequence composition, normally at the start of the read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Libraries produced by priming using random hexamers (including nearly all RNA-Seq libraries), and those which were fragmented using transposases, will contain an intrinsic bias in the positions at which reads start (the first 10-12 bases). This bias does not involve a specific sequence, but instead provides enrichment of a number of different K-mers at the 5’ end of the reads. 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Whilst this is a true technical bias, it isn’t something which can be corrected by trimming and in most cases doesn’t seem to adversely affect the downstream analysis. It will, however, produce a warning or error in this module.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1200">
                <a:solidFill>
                  <a:schemeClr val="dk1"/>
                </a:solidFill>
              </a:rPr>
              <a:t>Warning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This module issues a warning if the difference between A and T, or G and C is greater than 10% in any position.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vi" sz="1200">
                <a:solidFill>
                  <a:schemeClr val="dk1"/>
                </a:solidFill>
              </a:rPr>
              <a:t>Failure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This module will fail if the difference between A and T, or G and C is greater than 20% in any position.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3dc9cbcca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3dc9cbcca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35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show the proportion of GC content in the reads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modal GC content is calculated from the observed data and used to build a reference distribution.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An unusually-shaped distribution could indicate a contaminated library or some other kind of biased subset.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1e782bc5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31e782bc5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19e9f127f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19e9f127f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3dc9cbcca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3dc9cbcca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3dc9cbcca8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3dc9cbcca8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Finding that a single sequence is very over-represented in the set either means that it is highly biologically significant, or indicates that the library is contaminated, or not as diverse as expected.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FastQC lists all of the sequence which make up more than 0.1% of the total.</a:t>
            </a:r>
            <a:endParaRPr sz="1150">
              <a:solidFill>
                <a:srgbClr val="292B2C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3dc9cbcca8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3dc9cbcca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3dc9cbcca8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3dc9cbcca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3dc9cbcca8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3dc9cbcca8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229d3881c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229d3881c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229d3881c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229d3881c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c0fe303b0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c0fe303b0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c0fe303b01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c0fe303b01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0231acfc0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40231acfc0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229d3881c3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229d3881c3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40231acfc0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40231acfc0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229d3881c3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229d3881c3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3b39be11e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3b39be11e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23b39be11e9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23b39be11e9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3b39be11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23b39be11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3b39be145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3b39be145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3b39be11e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3b39be11e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3b39be11e9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23b39be11e9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229fbd96f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229fbd96f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3b39be145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3b39be145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6b258bd2a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6b258bd2a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3b39be145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23b39be145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39be145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3b39be145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c0fe303b0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c0fe303b0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c0fe303b01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c0fe303b01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c0fe303b0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c0fe303b0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chr13:32,328,039-32,350,355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chr17:43,093,015-43,093,522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40231acfc0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40231acfc0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40231acfc0_1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240231acfc0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3b39be145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23b39be145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229fbd96f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2229fbd96f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40231acfc0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240231acfc0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b258bd2a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b258bd2a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229fbd96f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229fbd96f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2229fbd96f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2229fbd96f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2c0fe303b0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2c0fe303b0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40231acfc0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240231acfc0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40231acfc0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40231acfc0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40231acfc0_1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240231acfc0_1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240231acfc0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240231acfc0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40231acfc0_1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40231acfc0_1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2c0fe303b0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2c0fe303b0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40231acfc0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240231acfc0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6b258bd2a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6b258bd2a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2c0fe303b0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2c0fe303b0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40231acfc0_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40231acfc0_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40231acfc0_1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240231acfc0_1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6b258bd2aa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6b258bd2aa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29d3881c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229d3881c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9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hyperlink" Target="https://learn.gencore.bio.nyu.edu/ngs-file-formats/how-sequencing-works/" TargetMode="External"/><Relationship Id="rId6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s://www.illumina.com/content/dam/illumina-marketing/documents/products/illumina_sequencing_introduction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4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7.png"/><Relationship Id="rId4" Type="http://schemas.openxmlformats.org/officeDocument/2006/relationships/image" Target="../media/image39.png"/><Relationship Id="rId5" Type="http://schemas.openxmlformats.org/officeDocument/2006/relationships/image" Target="../media/image36.png"/><Relationship Id="rId6" Type="http://schemas.openxmlformats.org/officeDocument/2006/relationships/image" Target="../media/image4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40.png"/><Relationship Id="rId6" Type="http://schemas.openxmlformats.org/officeDocument/2006/relationships/image" Target="../media/image4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Relationship Id="rId5" Type="http://schemas.openxmlformats.org/officeDocument/2006/relationships/image" Target="../media/image56.png"/><Relationship Id="rId6" Type="http://schemas.openxmlformats.org/officeDocument/2006/relationships/image" Target="../media/image43.png"/><Relationship Id="rId7" Type="http://schemas.openxmlformats.org/officeDocument/2006/relationships/image" Target="../media/image51.png"/><Relationship Id="rId8" Type="http://schemas.openxmlformats.org/officeDocument/2006/relationships/hyperlink" Target="https://www.bioinformatics.babraham.ac.uk/projects/fastqc/Help/3%20Analysis%20Modules/4%20Per%20Base%20Sequence%20Content.html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Relationship Id="rId4" Type="http://schemas.openxmlformats.org/officeDocument/2006/relationships/image" Target="../media/image36.png"/><Relationship Id="rId5" Type="http://schemas.openxmlformats.org/officeDocument/2006/relationships/image" Target="../media/image48.png"/><Relationship Id="rId6" Type="http://schemas.openxmlformats.org/officeDocument/2006/relationships/image" Target="../media/image4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hyperlink" Target="https://nf-co.re/eager/2.2.0/docs/outpu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0.png"/><Relationship Id="rId4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1.png"/><Relationship Id="rId4" Type="http://schemas.openxmlformats.org/officeDocument/2006/relationships/image" Target="../media/image54.png"/><Relationship Id="rId5" Type="http://schemas.openxmlformats.org/officeDocument/2006/relationships/hyperlink" Target="https://home.cc.umanitoba.ca/~psgendb/doc/TrimmomaticManual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Relationship Id="rId4" Type="http://schemas.openxmlformats.org/officeDocument/2006/relationships/image" Target="../media/image12.png"/><Relationship Id="rId5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9.png"/><Relationship Id="rId4" Type="http://schemas.openxmlformats.org/officeDocument/2006/relationships/image" Target="../media/image6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9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6.png"/><Relationship Id="rId4" Type="http://schemas.openxmlformats.org/officeDocument/2006/relationships/image" Target="../media/image6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en.wikipedia.org/wiki/SAM_(file_format)" TargetMode="External"/><Relationship Id="rId4" Type="http://schemas.openxmlformats.org/officeDocument/2006/relationships/image" Target="../media/image73.png"/><Relationship Id="rId5" Type="http://schemas.openxmlformats.org/officeDocument/2006/relationships/image" Target="../media/image7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8.png"/><Relationship Id="rId4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4.png"/><Relationship Id="rId4" Type="http://schemas.openxmlformats.org/officeDocument/2006/relationships/hyperlink" Target="https://broadinstitute.github.io/picard/explain-flags.html" TargetMode="External"/><Relationship Id="rId5" Type="http://schemas.openxmlformats.org/officeDocument/2006/relationships/image" Target="../media/image67.png"/><Relationship Id="rId6" Type="http://schemas.openxmlformats.org/officeDocument/2006/relationships/image" Target="../media/image7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83.png"/><Relationship Id="rId4" Type="http://schemas.openxmlformats.org/officeDocument/2006/relationships/image" Target="../media/image8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8.png"/><Relationship Id="rId4" Type="http://schemas.openxmlformats.org/officeDocument/2006/relationships/image" Target="../media/image90.png"/><Relationship Id="rId5" Type="http://schemas.openxmlformats.org/officeDocument/2006/relationships/hyperlink" Target="https://www.sciencedirect.com/science/article/pii/S0888754321003815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9.png"/><Relationship Id="rId4" Type="http://schemas.openxmlformats.org/officeDocument/2006/relationships/image" Target="../media/image8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2.png"/><Relationship Id="rId4" Type="http://schemas.openxmlformats.org/officeDocument/2006/relationships/hyperlink" Target="https://igv.org/app/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8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5.png"/><Relationship Id="rId4" Type="http://schemas.openxmlformats.org/officeDocument/2006/relationships/image" Target="../media/image94.png"/><Relationship Id="rId5" Type="http://schemas.openxmlformats.org/officeDocument/2006/relationships/image" Target="../media/image9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6.png"/><Relationship Id="rId4" Type="http://schemas.openxmlformats.org/officeDocument/2006/relationships/image" Target="../media/image91.png"/><Relationship Id="rId5" Type="http://schemas.openxmlformats.org/officeDocument/2006/relationships/image" Target="../media/image89.png"/><Relationship Id="rId6" Type="http://schemas.openxmlformats.org/officeDocument/2006/relationships/image" Target="../media/image10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2.png"/><Relationship Id="rId4" Type="http://schemas.openxmlformats.org/officeDocument/2006/relationships/image" Target="../media/image6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4.png"/><Relationship Id="rId4" Type="http://schemas.openxmlformats.org/officeDocument/2006/relationships/image" Target="../media/image9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0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5.png"/><Relationship Id="rId4" Type="http://schemas.openxmlformats.org/officeDocument/2006/relationships/image" Target="../media/image97.png"/><Relationship Id="rId5" Type="http://schemas.openxmlformats.org/officeDocument/2006/relationships/image" Target="../media/image93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02.png"/><Relationship Id="rId4" Type="http://schemas.openxmlformats.org/officeDocument/2006/relationships/image" Target="../media/image104.png"/><Relationship Id="rId5" Type="http://schemas.openxmlformats.org/officeDocument/2006/relationships/image" Target="../media/image46.png"/><Relationship Id="rId6" Type="http://schemas.openxmlformats.org/officeDocument/2006/relationships/image" Target="../media/image3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4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hyperlink" Target="https://www.mdpi.com/2073-4425/13/4/682?type=check_update&amp;version=1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3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hyperlink" Target="https://www.mdpi.com/2075-4418/12/7/1539" TargetMode="External"/><Relationship Id="rId5" Type="http://schemas.openxmlformats.org/officeDocument/2006/relationships/hyperlink" Target="https://www.mdpi.com/1422-0067/24/5/4982" TargetMode="External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0"/>
            <a:ext cx="9144000" cy="1877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4800">
                <a:solidFill>
                  <a:srgbClr val="FFF2CC"/>
                </a:solidFill>
              </a:rPr>
              <a:t>DNA-SEQ: </a:t>
            </a:r>
            <a:endParaRPr b="1" sz="4800">
              <a:solidFill>
                <a:srgbClr val="FFF2C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3100">
                <a:solidFill>
                  <a:srgbClr val="FFF2CC"/>
                </a:solidFill>
              </a:rPr>
              <a:t>BRCA1/2 </a:t>
            </a:r>
            <a:r>
              <a:rPr b="1" lang="vi" sz="3100">
                <a:solidFill>
                  <a:srgbClr val="FFF2CC"/>
                </a:solidFill>
              </a:rPr>
              <a:t>TARGET SEQUENCING - UPSTREAM ANALYSIS</a:t>
            </a:r>
            <a:endParaRPr b="1" sz="3100">
              <a:solidFill>
                <a:srgbClr val="FFF2CC"/>
              </a:solidFill>
            </a:endParaRPr>
          </a:p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5954650" y="2647975"/>
            <a:ext cx="261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Presenter: Duy Dao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581400" y="4800600"/>
            <a:ext cx="195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accent5"/>
                </a:solidFill>
              </a:rPr>
              <a:t>-22/02/2025-</a:t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50" y="1982100"/>
            <a:ext cx="4405677" cy="2479750"/>
          </a:xfrm>
          <a:prstGeom prst="rect">
            <a:avLst/>
          </a:prstGeom>
          <a:noFill/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755">
            <a:off x="-700124" y="4271899"/>
            <a:ext cx="3684799" cy="276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/>
        </p:nvSpPr>
        <p:spPr>
          <a:xfrm>
            <a:off x="90425" y="549750"/>
            <a:ext cx="183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CONCEPT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890325" y="3973525"/>
            <a:ext cx="72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Why we need to pre-process the NGS data before further analysis?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500" y="869400"/>
            <a:ext cx="4645251" cy="283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51" y="1187300"/>
            <a:ext cx="3951123" cy="2197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INTRODUCTION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151" name="Google Shape;15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/>
          <p:nvPr/>
        </p:nvSpPr>
        <p:spPr>
          <a:xfrm>
            <a:off x="252975" y="690425"/>
            <a:ext cx="251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UPSTREAM ANALYSIS WORKFLOW</a:t>
            </a:r>
            <a:endParaRPr b="1"/>
          </a:p>
        </p:txBody>
      </p:sp>
      <p:sp>
        <p:nvSpPr>
          <p:cNvPr id="157" name="Google Shape;157;p23"/>
          <p:cNvSpPr txBox="1"/>
          <p:nvPr/>
        </p:nvSpPr>
        <p:spPr>
          <a:xfrm>
            <a:off x="1744425" y="2244800"/>
            <a:ext cx="597000" cy="4002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QC</a:t>
            </a:r>
            <a:endParaRPr b="1"/>
          </a:p>
        </p:txBody>
      </p:sp>
      <p:sp>
        <p:nvSpPr>
          <p:cNvPr id="158" name="Google Shape;158;p23"/>
          <p:cNvSpPr txBox="1"/>
          <p:nvPr/>
        </p:nvSpPr>
        <p:spPr>
          <a:xfrm>
            <a:off x="4472288" y="1401138"/>
            <a:ext cx="1170000" cy="4002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Mapping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4472288" y="3000400"/>
            <a:ext cx="1170000" cy="4002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EFEFEF"/>
                </a:solidFill>
              </a:rPr>
              <a:t>Trimming</a:t>
            </a:r>
            <a:endParaRPr b="1">
              <a:solidFill>
                <a:srgbClr val="EFEFEF"/>
              </a:solidFill>
            </a:endParaRPr>
          </a:p>
        </p:txBody>
      </p:sp>
      <p:cxnSp>
        <p:nvCxnSpPr>
          <p:cNvPr id="160" name="Google Shape;160;p23"/>
          <p:cNvCxnSpPr>
            <a:stCxn id="157" idx="3"/>
            <a:endCxn id="158" idx="1"/>
          </p:cNvCxnSpPr>
          <p:nvPr/>
        </p:nvCxnSpPr>
        <p:spPr>
          <a:xfrm flipH="1" rot="10800000">
            <a:off x="2341425" y="1601300"/>
            <a:ext cx="2130900" cy="843600"/>
          </a:xfrm>
          <a:prstGeom prst="bentConnector3">
            <a:avLst>
              <a:gd fmla="val 647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61" name="Google Shape;161;p23"/>
          <p:cNvCxnSpPr>
            <a:stCxn id="157" idx="3"/>
            <a:endCxn id="159" idx="1"/>
          </p:cNvCxnSpPr>
          <p:nvPr/>
        </p:nvCxnSpPr>
        <p:spPr>
          <a:xfrm>
            <a:off x="2341425" y="2444900"/>
            <a:ext cx="2130900" cy="755700"/>
          </a:xfrm>
          <a:prstGeom prst="bentConnector3">
            <a:avLst>
              <a:gd fmla="val 6476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62" name="Google Shape;162;p23"/>
          <p:cNvSpPr txBox="1"/>
          <p:nvPr/>
        </p:nvSpPr>
        <p:spPr>
          <a:xfrm>
            <a:off x="2410213" y="2132688"/>
            <a:ext cx="157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Quality looks good?</a:t>
            </a:r>
            <a:endParaRPr i="1" sz="1000"/>
          </a:p>
        </p:txBody>
      </p:sp>
      <p:sp>
        <p:nvSpPr>
          <p:cNvPr id="163" name="Google Shape;163;p23"/>
          <p:cNvSpPr txBox="1"/>
          <p:nvPr/>
        </p:nvSpPr>
        <p:spPr>
          <a:xfrm>
            <a:off x="3677625" y="1353450"/>
            <a:ext cx="6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Yes</a:t>
            </a:r>
            <a:endParaRPr i="1" sz="1000"/>
          </a:p>
        </p:txBody>
      </p:sp>
      <p:sp>
        <p:nvSpPr>
          <p:cNvPr id="164" name="Google Shape;164;p23"/>
          <p:cNvSpPr txBox="1"/>
          <p:nvPr/>
        </p:nvSpPr>
        <p:spPr>
          <a:xfrm>
            <a:off x="3733913" y="2911925"/>
            <a:ext cx="6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No</a:t>
            </a:r>
            <a:endParaRPr i="1" sz="1000"/>
          </a:p>
        </p:txBody>
      </p:sp>
      <p:sp>
        <p:nvSpPr>
          <p:cNvPr id="165" name="Google Shape;165;p23"/>
          <p:cNvSpPr txBox="1"/>
          <p:nvPr/>
        </p:nvSpPr>
        <p:spPr>
          <a:xfrm>
            <a:off x="481925" y="2244800"/>
            <a:ext cx="1008000" cy="4002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raw data</a:t>
            </a:r>
            <a:endParaRPr b="1"/>
          </a:p>
        </p:txBody>
      </p:sp>
      <p:cxnSp>
        <p:nvCxnSpPr>
          <p:cNvPr id="166" name="Google Shape;166;p23"/>
          <p:cNvCxnSpPr>
            <a:stCxn id="165" idx="3"/>
            <a:endCxn id="157" idx="1"/>
          </p:cNvCxnSpPr>
          <p:nvPr/>
        </p:nvCxnSpPr>
        <p:spPr>
          <a:xfrm>
            <a:off x="1489925" y="2444900"/>
            <a:ext cx="2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3"/>
          <p:cNvSpPr txBox="1"/>
          <p:nvPr/>
        </p:nvSpPr>
        <p:spPr>
          <a:xfrm>
            <a:off x="6090925" y="1293425"/>
            <a:ext cx="1738800" cy="615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Mapped post-proccessing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1852700" y="2701000"/>
            <a:ext cx="1059600" cy="338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FastQC</a:t>
            </a:r>
            <a:endParaRPr i="1" sz="1000"/>
          </a:p>
        </p:txBody>
      </p:sp>
      <p:cxnSp>
        <p:nvCxnSpPr>
          <p:cNvPr id="169" name="Google Shape;169;p23"/>
          <p:cNvCxnSpPr>
            <a:stCxn id="158" idx="3"/>
            <a:endCxn id="167" idx="1"/>
          </p:cNvCxnSpPr>
          <p:nvPr/>
        </p:nvCxnSpPr>
        <p:spPr>
          <a:xfrm>
            <a:off x="5642288" y="1601238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0" name="Google Shape;170;p23"/>
          <p:cNvSpPr txBox="1"/>
          <p:nvPr/>
        </p:nvSpPr>
        <p:spPr>
          <a:xfrm>
            <a:off x="6090925" y="3625575"/>
            <a:ext cx="1738800" cy="615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Downstream Analysis</a:t>
            </a:r>
            <a:endParaRPr b="1"/>
          </a:p>
        </p:txBody>
      </p:sp>
      <p:sp>
        <p:nvSpPr>
          <p:cNvPr id="171" name="Google Shape;171;p23"/>
          <p:cNvSpPr txBox="1"/>
          <p:nvPr/>
        </p:nvSpPr>
        <p:spPr>
          <a:xfrm>
            <a:off x="6090925" y="2567200"/>
            <a:ext cx="1738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EFEFEF"/>
                </a:solidFill>
              </a:rPr>
              <a:t>Aligment QC</a:t>
            </a:r>
            <a:endParaRPr b="1">
              <a:solidFill>
                <a:srgbClr val="EFEFEF"/>
              </a:solidFill>
            </a:endParaRPr>
          </a:p>
        </p:txBody>
      </p:sp>
      <p:cxnSp>
        <p:nvCxnSpPr>
          <p:cNvPr id="172" name="Google Shape;172;p23"/>
          <p:cNvCxnSpPr>
            <a:stCxn id="167" idx="2"/>
            <a:endCxn id="171" idx="0"/>
          </p:cNvCxnSpPr>
          <p:nvPr/>
        </p:nvCxnSpPr>
        <p:spPr>
          <a:xfrm>
            <a:off x="6960325" y="1909025"/>
            <a:ext cx="0" cy="6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3" name="Google Shape;173;p23"/>
          <p:cNvCxnSpPr>
            <a:stCxn id="171" idx="2"/>
            <a:endCxn id="170" idx="0"/>
          </p:cNvCxnSpPr>
          <p:nvPr/>
        </p:nvCxnSpPr>
        <p:spPr>
          <a:xfrm>
            <a:off x="6960325" y="2967400"/>
            <a:ext cx="0" cy="6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4" name="Google Shape;174;p23"/>
          <p:cNvCxnSpPr>
            <a:stCxn id="159" idx="0"/>
            <a:endCxn id="158" idx="2"/>
          </p:cNvCxnSpPr>
          <p:nvPr/>
        </p:nvCxnSpPr>
        <p:spPr>
          <a:xfrm rot="10800000">
            <a:off x="5057288" y="1801300"/>
            <a:ext cx="0" cy="1199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b="17849" l="0" r="0" t="-17850"/>
          <a:stretch/>
        </p:blipFill>
        <p:spPr>
          <a:xfrm>
            <a:off x="623825" y="2700999"/>
            <a:ext cx="635644" cy="7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4527500" y="3456700"/>
            <a:ext cx="1059600" cy="4926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Trimmomatic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FastQC</a:t>
            </a:r>
            <a:endParaRPr i="1" sz="1000"/>
          </a:p>
        </p:txBody>
      </p:sp>
      <p:sp>
        <p:nvSpPr>
          <p:cNvPr id="177" name="Google Shape;177;p23"/>
          <p:cNvSpPr txBox="1"/>
          <p:nvPr/>
        </p:nvSpPr>
        <p:spPr>
          <a:xfrm>
            <a:off x="4423200" y="1704963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bwa</a:t>
            </a:r>
            <a:endParaRPr i="1" sz="1000"/>
          </a:p>
        </p:txBody>
      </p:sp>
      <p:pic>
        <p:nvPicPr>
          <p:cNvPr id="178" name="Google Shape;17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071" y="763600"/>
            <a:ext cx="448500" cy="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3"/>
          <p:cNvSpPr txBox="1"/>
          <p:nvPr/>
        </p:nvSpPr>
        <p:spPr>
          <a:xfrm>
            <a:off x="7054750" y="1853738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GATK</a:t>
            </a:r>
            <a:endParaRPr i="1" sz="1000"/>
          </a:p>
        </p:txBody>
      </p:sp>
      <p:sp>
        <p:nvSpPr>
          <p:cNvPr id="180" name="Google Shape;180;p23"/>
          <p:cNvSpPr txBox="1"/>
          <p:nvPr/>
        </p:nvSpPr>
        <p:spPr>
          <a:xfrm>
            <a:off x="7053850" y="2911913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GATK</a:t>
            </a:r>
            <a:endParaRPr i="1" sz="1000"/>
          </a:p>
        </p:txBody>
      </p:sp>
      <p:pic>
        <p:nvPicPr>
          <p:cNvPr id="181" name="Google Shape;18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312" y="3625600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071" y="839800"/>
            <a:ext cx="448500" cy="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INTRODUCTION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184" name="Google Shape;18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2983800" y="2002350"/>
            <a:ext cx="3176400" cy="954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>
                <a:solidFill>
                  <a:srgbClr val="FFF2CC"/>
                </a:solidFill>
              </a:rPr>
              <a:t>RAW DATA PRE-PROCESSING</a:t>
            </a:r>
            <a:endParaRPr b="1" sz="25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/>
        </p:nvSpPr>
        <p:spPr>
          <a:xfrm>
            <a:off x="491775" y="1415050"/>
            <a:ext cx="70707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i="1" lang="vi"/>
              <a:t>What is raw data?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i="1" lang="vi"/>
              <a:t>What is a fastq file (Illumina)?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i="1" lang="vi"/>
              <a:t>Does your data look good? How to check it?</a:t>
            </a:r>
            <a:endParaRPr i="1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★"/>
            </a:pPr>
            <a:r>
              <a:rPr i="1" lang="vi">
                <a:solidFill>
                  <a:schemeClr val="dk1"/>
                </a:solidFill>
              </a:rPr>
              <a:t>How to keep the good and eliminate the bad quality?</a:t>
            </a:r>
            <a:endParaRPr i="1"/>
          </a:p>
        </p:txBody>
      </p:sp>
      <p:sp>
        <p:nvSpPr>
          <p:cNvPr id="196" name="Google Shape;196;p2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7975" y="1401100"/>
            <a:ext cx="1882851" cy="188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/>
        </p:nvSpPr>
        <p:spPr>
          <a:xfrm>
            <a:off x="292400" y="551125"/>
            <a:ext cx="32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i="1" lang="vi"/>
              <a:t>What is raw data?</a:t>
            </a:r>
            <a:endParaRPr i="1"/>
          </a:p>
        </p:txBody>
      </p:sp>
      <p:sp>
        <p:nvSpPr>
          <p:cNvPr id="204" name="Google Shape;204;p26"/>
          <p:cNvSpPr txBox="1"/>
          <p:nvPr/>
        </p:nvSpPr>
        <p:spPr>
          <a:xfrm>
            <a:off x="468975" y="1181975"/>
            <a:ext cx="32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The reads (sequences)</a:t>
            </a:r>
            <a:endParaRPr b="1"/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019" y="1192950"/>
            <a:ext cx="3381131" cy="378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01" y="1725550"/>
            <a:ext cx="4289150" cy="285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6"/>
          <p:cNvSpPr txBox="1"/>
          <p:nvPr/>
        </p:nvSpPr>
        <p:spPr>
          <a:xfrm>
            <a:off x="0" y="4678325"/>
            <a:ext cx="64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5"/>
              </a:rPr>
              <a:t>https://learn.gencore.bio.nyu.edu/ngs-file-formats/how-sequencing-works/</a:t>
            </a:r>
            <a:r>
              <a:rPr lang="vi"/>
              <a:t> </a:t>
            </a:r>
            <a:endParaRPr/>
          </a:p>
        </p:txBody>
      </p:sp>
      <p:pic>
        <p:nvPicPr>
          <p:cNvPr id="208" name="Google Shape;20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0675" y="3335975"/>
            <a:ext cx="892975" cy="9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6"/>
          <p:cNvSpPr txBox="1"/>
          <p:nvPr/>
        </p:nvSpPr>
        <p:spPr>
          <a:xfrm>
            <a:off x="5592350" y="871275"/>
            <a:ext cx="13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Short reads</a:t>
            </a:r>
            <a:endParaRPr b="1"/>
          </a:p>
        </p:txBody>
      </p:sp>
      <p:sp>
        <p:nvSpPr>
          <p:cNvPr id="210" name="Google Shape;210;p2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925" y="4205175"/>
            <a:ext cx="6490924" cy="5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825" y="1379576"/>
            <a:ext cx="7390526" cy="21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7"/>
          <p:cNvSpPr/>
          <p:nvPr/>
        </p:nvSpPr>
        <p:spPr>
          <a:xfrm>
            <a:off x="717700" y="2339175"/>
            <a:ext cx="731100" cy="51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7"/>
          <p:cNvSpPr/>
          <p:nvPr/>
        </p:nvSpPr>
        <p:spPr>
          <a:xfrm>
            <a:off x="2571300" y="2993500"/>
            <a:ext cx="731100" cy="511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0" name="Google Shape;220;p27"/>
          <p:cNvCxnSpPr>
            <a:stCxn id="218" idx="0"/>
          </p:cNvCxnSpPr>
          <p:nvPr/>
        </p:nvCxnSpPr>
        <p:spPr>
          <a:xfrm rot="10800000">
            <a:off x="853450" y="1324575"/>
            <a:ext cx="229800" cy="101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27"/>
          <p:cNvSpPr txBox="1"/>
          <p:nvPr/>
        </p:nvSpPr>
        <p:spPr>
          <a:xfrm>
            <a:off x="276000" y="875125"/>
            <a:ext cx="206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660000"/>
                </a:solidFill>
              </a:rPr>
              <a:t>R1.fastq (forward read)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3582195" y="3688375"/>
            <a:ext cx="262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660000"/>
                </a:solidFill>
              </a:rPr>
              <a:t>R2.fastq (</a:t>
            </a:r>
            <a:r>
              <a:rPr lang="vi">
                <a:solidFill>
                  <a:srgbClr val="660000"/>
                </a:solidFill>
              </a:rPr>
              <a:t>reverse read)</a:t>
            </a:r>
            <a:endParaRPr>
              <a:solidFill>
                <a:srgbClr val="660000"/>
              </a:solidFill>
            </a:endParaRPr>
          </a:p>
        </p:txBody>
      </p:sp>
      <p:cxnSp>
        <p:nvCxnSpPr>
          <p:cNvPr id="223" name="Google Shape;223;p27"/>
          <p:cNvCxnSpPr>
            <a:stCxn id="219" idx="2"/>
            <a:endCxn id="222" idx="1"/>
          </p:cNvCxnSpPr>
          <p:nvPr/>
        </p:nvCxnSpPr>
        <p:spPr>
          <a:xfrm>
            <a:off x="2936850" y="3505300"/>
            <a:ext cx="645300" cy="3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4" name="Google Shape;224;p27"/>
          <p:cNvSpPr txBox="1"/>
          <p:nvPr/>
        </p:nvSpPr>
        <p:spPr>
          <a:xfrm>
            <a:off x="3193088" y="1072300"/>
            <a:ext cx="22206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B45F06"/>
                </a:solidFill>
              </a:rPr>
              <a:t>Paired-End reads</a:t>
            </a:r>
            <a:endParaRPr b="1">
              <a:solidFill>
                <a:srgbClr val="B45F06"/>
              </a:solidFill>
            </a:endParaRPr>
          </a:p>
        </p:txBody>
      </p:sp>
      <p:sp>
        <p:nvSpPr>
          <p:cNvPr id="225" name="Google Shape;225;p27"/>
          <p:cNvSpPr txBox="1"/>
          <p:nvPr/>
        </p:nvSpPr>
        <p:spPr>
          <a:xfrm>
            <a:off x="57025" y="4833575"/>
            <a:ext cx="8492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u="sng">
                <a:solidFill>
                  <a:schemeClr val="hlink"/>
                </a:solidFill>
                <a:hlinkClick r:id="rId5"/>
              </a:rPr>
              <a:t>https://www.illumina.com/content/dam/illumina-marketing/documents/products/illumina_sequencing_introduction.pdf</a:t>
            </a:r>
            <a:r>
              <a:rPr lang="vi" sz="1000"/>
              <a:t> </a:t>
            </a:r>
            <a:endParaRPr sz="1000"/>
          </a:p>
        </p:txBody>
      </p:sp>
      <p:sp>
        <p:nvSpPr>
          <p:cNvPr id="226" name="Google Shape;226;p2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28" name="Google Shape;228;p27"/>
          <p:cNvSpPr txBox="1"/>
          <p:nvPr/>
        </p:nvSpPr>
        <p:spPr>
          <a:xfrm>
            <a:off x="-12400" y="474925"/>
            <a:ext cx="329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i="1" lang="vi"/>
              <a:t>What is raw data?</a:t>
            </a:r>
            <a:endParaRPr i="1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/>
        </p:nvSpPr>
        <p:spPr>
          <a:xfrm>
            <a:off x="-7850" y="569200"/>
            <a:ext cx="41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INTRODUCE TO FASTQ FILE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234" name="Google Shape;234;p28"/>
          <p:cNvSpPr txBox="1"/>
          <p:nvPr/>
        </p:nvSpPr>
        <p:spPr>
          <a:xfrm>
            <a:off x="1503350" y="43148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vi"/>
              <a:t>File Format</a:t>
            </a:r>
            <a:endParaRPr i="1"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38" y="1276325"/>
            <a:ext cx="5267325" cy="296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/>
        </p:nvSpPr>
        <p:spPr>
          <a:xfrm>
            <a:off x="5982350" y="2023550"/>
            <a:ext cx="3000000" cy="831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@&lt;title and optional description&gt;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&lt;sequence line&gt;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+&lt;optional repeat of title line&gt;</a:t>
            </a:r>
            <a:endParaRPr sz="1050">
              <a:solidFill>
                <a:srgbClr val="D4D4D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&lt;quality line&gt;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238" name="Google Shape;23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39" name="Google Shape;239;p28"/>
          <p:cNvSpPr txBox="1"/>
          <p:nvPr/>
        </p:nvSpPr>
        <p:spPr>
          <a:xfrm>
            <a:off x="5791200" y="15240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★"/>
            </a:pPr>
            <a:r>
              <a:rPr i="1" lang="vi">
                <a:solidFill>
                  <a:schemeClr val="dk1"/>
                </a:solidFill>
              </a:rPr>
              <a:t>What is a fastq file (Illumina)?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/>
        </p:nvSpPr>
        <p:spPr>
          <a:xfrm>
            <a:off x="-2625" y="892250"/>
            <a:ext cx="561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Illumina FASTQ file naming scheme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0" l="0" r="30901" t="0"/>
          <a:stretch/>
        </p:blipFill>
        <p:spPr>
          <a:xfrm>
            <a:off x="86825" y="1970550"/>
            <a:ext cx="4485175" cy="5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9"/>
          <p:cNvSpPr txBox="1"/>
          <p:nvPr/>
        </p:nvSpPr>
        <p:spPr>
          <a:xfrm>
            <a:off x="4735021" y="2211025"/>
            <a:ext cx="4396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400"/>
              <a:buChar char="-"/>
            </a:pPr>
            <a:r>
              <a:rPr lang="vi">
                <a:solidFill>
                  <a:srgbClr val="0B5394"/>
                </a:solidFill>
              </a:rPr>
              <a:t>sample_name: NIST7035</a:t>
            </a:r>
            <a:endParaRPr>
              <a:solidFill>
                <a:srgbClr val="0B539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-"/>
            </a:pPr>
            <a:r>
              <a:rPr lang="vi">
                <a:solidFill>
                  <a:srgbClr val="38761D"/>
                </a:solidFill>
              </a:rPr>
              <a:t>barcode_sequence: TAAGGCGA</a:t>
            </a:r>
            <a:endParaRPr>
              <a:solidFill>
                <a:srgbClr val="38761D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Char char="-"/>
            </a:pPr>
            <a:r>
              <a:rPr lang="vi">
                <a:solidFill>
                  <a:srgbClr val="990000"/>
                </a:solidFill>
              </a:rPr>
              <a:t>lane: L001</a:t>
            </a:r>
            <a:endParaRPr>
              <a:solidFill>
                <a:srgbClr val="990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7F6000"/>
              </a:buClr>
              <a:buSzPts val="1400"/>
              <a:buChar char="-"/>
            </a:pPr>
            <a:r>
              <a:rPr lang="vi">
                <a:solidFill>
                  <a:srgbClr val="7F6000"/>
                </a:solidFill>
              </a:rPr>
              <a:t>read_number: R1</a:t>
            </a:r>
            <a:endParaRPr>
              <a:solidFill>
                <a:srgbClr val="7F6000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0124D"/>
              </a:buClr>
              <a:buSzPts val="1400"/>
              <a:buChar char="-"/>
            </a:pPr>
            <a:r>
              <a:rPr lang="vi">
                <a:solidFill>
                  <a:srgbClr val="20124D"/>
                </a:solidFill>
              </a:rPr>
              <a:t>set_number: 001</a:t>
            </a:r>
            <a:endParaRPr>
              <a:solidFill>
                <a:srgbClr val="20124D"/>
              </a:solidFill>
            </a:endParaRPr>
          </a:p>
        </p:txBody>
      </p:sp>
      <p:sp>
        <p:nvSpPr>
          <p:cNvPr id="247" name="Google Shape;247;p29"/>
          <p:cNvSpPr txBox="1"/>
          <p:nvPr/>
        </p:nvSpPr>
        <p:spPr>
          <a:xfrm>
            <a:off x="4735025" y="1663925"/>
            <a:ext cx="53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1155CC"/>
                </a:solidFill>
              </a:rPr>
              <a:t>NIST7035</a:t>
            </a:r>
            <a:r>
              <a:rPr b="1" lang="vi">
                <a:solidFill>
                  <a:schemeClr val="dk1"/>
                </a:solidFill>
              </a:rPr>
              <a:t>_</a:t>
            </a:r>
            <a:r>
              <a:rPr b="1" lang="vi">
                <a:solidFill>
                  <a:srgbClr val="38761D"/>
                </a:solidFill>
              </a:rPr>
              <a:t>TAAGGCGA</a:t>
            </a:r>
            <a:r>
              <a:rPr b="1" lang="vi">
                <a:solidFill>
                  <a:schemeClr val="dk1"/>
                </a:solidFill>
              </a:rPr>
              <a:t>_</a:t>
            </a:r>
            <a:r>
              <a:rPr b="1" lang="vi">
                <a:solidFill>
                  <a:srgbClr val="990000"/>
                </a:solidFill>
              </a:rPr>
              <a:t>L001</a:t>
            </a:r>
            <a:r>
              <a:rPr b="1" lang="vi">
                <a:solidFill>
                  <a:schemeClr val="dk1"/>
                </a:solidFill>
              </a:rPr>
              <a:t>_</a:t>
            </a:r>
            <a:r>
              <a:rPr b="1" lang="vi">
                <a:solidFill>
                  <a:srgbClr val="7F6000"/>
                </a:solidFill>
              </a:rPr>
              <a:t>R1</a:t>
            </a:r>
            <a:r>
              <a:rPr b="1" lang="vi">
                <a:solidFill>
                  <a:schemeClr val="dk1"/>
                </a:solidFill>
              </a:rPr>
              <a:t>_</a:t>
            </a:r>
            <a:r>
              <a:rPr b="1" lang="vi">
                <a:solidFill>
                  <a:srgbClr val="351C75"/>
                </a:solidFill>
              </a:rPr>
              <a:t>001</a:t>
            </a:r>
            <a:r>
              <a:rPr b="1" lang="vi">
                <a:solidFill>
                  <a:schemeClr val="dk1"/>
                </a:solidFill>
              </a:rPr>
              <a:t>.fastq.gz</a:t>
            </a:r>
            <a:endParaRPr b="1"/>
          </a:p>
        </p:txBody>
      </p:sp>
      <p:sp>
        <p:nvSpPr>
          <p:cNvPr id="248" name="Google Shape;248;p29"/>
          <p:cNvSpPr txBox="1"/>
          <p:nvPr/>
        </p:nvSpPr>
        <p:spPr>
          <a:xfrm>
            <a:off x="4803750" y="3758775"/>
            <a:ext cx="39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/>
              <a:t>&gt; What is the meaning of fastq file’s name?</a:t>
            </a:r>
            <a:endParaRPr i="1"/>
          </a:p>
        </p:txBody>
      </p:sp>
      <p:sp>
        <p:nvSpPr>
          <p:cNvPr id="249" name="Google Shape;249;p29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250" name="Google Shape;25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51" name="Google Shape;251;p29"/>
          <p:cNvSpPr txBox="1"/>
          <p:nvPr/>
        </p:nvSpPr>
        <p:spPr>
          <a:xfrm>
            <a:off x="-7850" y="569200"/>
            <a:ext cx="41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INTRODUCE TO FASTQ FILE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252" name="Google Shape;25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375" y="2695750"/>
            <a:ext cx="892975" cy="9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/>
        </p:nvSpPr>
        <p:spPr>
          <a:xfrm>
            <a:off x="36775" y="893975"/>
            <a:ext cx="58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Illumina FASTQ read naming scheme (</a:t>
            </a:r>
            <a:r>
              <a:rPr lang="vi"/>
              <a:t>header of each read)</a:t>
            </a:r>
            <a:endParaRPr/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0900" y="1293275"/>
            <a:ext cx="5288025" cy="328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000" y="1577700"/>
            <a:ext cx="3177375" cy="223426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/>
        </p:nvSpPr>
        <p:spPr>
          <a:xfrm>
            <a:off x="145825" y="3813625"/>
            <a:ext cx="357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header Begin witn an ‘@’</a:t>
            </a:r>
            <a:endParaRPr/>
          </a:p>
        </p:txBody>
      </p:sp>
      <p:sp>
        <p:nvSpPr>
          <p:cNvPr id="261" name="Google Shape;261;p30"/>
          <p:cNvSpPr txBox="1"/>
          <p:nvPr/>
        </p:nvSpPr>
        <p:spPr>
          <a:xfrm>
            <a:off x="4692775" y="4430150"/>
            <a:ext cx="399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/>
              <a:t>&gt; What is the meaning of </a:t>
            </a:r>
            <a:r>
              <a:rPr i="1" lang="vi"/>
              <a:t>the reads'</a:t>
            </a:r>
            <a:r>
              <a:rPr i="1" lang="vi"/>
              <a:t> name?</a:t>
            </a:r>
            <a:endParaRPr i="1"/>
          </a:p>
        </p:txBody>
      </p:sp>
      <p:sp>
        <p:nvSpPr>
          <p:cNvPr id="262" name="Google Shape;262;p3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263" name="Google Shape;26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64" name="Google Shape;264;p30"/>
          <p:cNvSpPr txBox="1"/>
          <p:nvPr/>
        </p:nvSpPr>
        <p:spPr>
          <a:xfrm>
            <a:off x="-7850" y="569200"/>
            <a:ext cx="41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INTRODUCE TO FASTQ FILE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265" name="Google Shape;265;p30"/>
          <p:cNvPicPr preferRelativeResize="0"/>
          <p:nvPr/>
        </p:nvPicPr>
        <p:blipFill rotWithShape="1">
          <a:blip r:embed="rId5">
            <a:alphaModFix/>
          </a:blip>
          <a:srcRect b="50747" l="20553" r="22763" t="15584"/>
          <a:stretch/>
        </p:blipFill>
        <p:spPr>
          <a:xfrm>
            <a:off x="385548" y="4337750"/>
            <a:ext cx="1285028" cy="4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 b="18685" l="0" r="0" t="0"/>
          <a:stretch/>
        </p:blipFill>
        <p:spPr>
          <a:xfrm>
            <a:off x="41325" y="1359025"/>
            <a:ext cx="3998000" cy="28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1"/>
          <p:cNvSpPr txBox="1"/>
          <p:nvPr/>
        </p:nvSpPr>
        <p:spPr>
          <a:xfrm>
            <a:off x="36775" y="893975"/>
            <a:ext cx="43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Base Quality Score (Q-score)</a:t>
            </a:r>
            <a:endParaRPr/>
          </a:p>
        </p:txBody>
      </p:sp>
      <p:sp>
        <p:nvSpPr>
          <p:cNvPr id="272" name="Google Shape;272;p31"/>
          <p:cNvSpPr txBox="1"/>
          <p:nvPr/>
        </p:nvSpPr>
        <p:spPr>
          <a:xfrm>
            <a:off x="2972775" y="2024750"/>
            <a:ext cx="9273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B45F06"/>
                </a:solidFill>
              </a:rPr>
              <a:t>Phred 33</a:t>
            </a:r>
            <a:endParaRPr>
              <a:solidFill>
                <a:srgbClr val="B45F06"/>
              </a:solidFill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0" y="1570506"/>
            <a:ext cx="4311900" cy="176589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1"/>
          <p:cNvSpPr txBox="1"/>
          <p:nvPr/>
        </p:nvSpPr>
        <p:spPr>
          <a:xfrm>
            <a:off x="4495800" y="3275700"/>
            <a:ext cx="42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990000"/>
                </a:solidFill>
              </a:rPr>
              <a:t>Q30 is considered a benchmark for quality in next-generation sequencing.</a:t>
            </a:r>
            <a:endParaRPr>
              <a:solidFill>
                <a:srgbClr val="990000"/>
              </a:solidFill>
            </a:endParaRPr>
          </a:p>
        </p:txBody>
      </p:sp>
      <p:sp>
        <p:nvSpPr>
          <p:cNvPr id="275" name="Google Shape;275;p31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276" name="Google Shape;276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-7850" y="569200"/>
            <a:ext cx="417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INTRODUCE TO FASTQ FILE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278" name="Google Shape;278;p31"/>
          <p:cNvPicPr preferRelativeResize="0"/>
          <p:nvPr/>
        </p:nvPicPr>
        <p:blipFill rotWithShape="1">
          <a:blip r:embed="rId5">
            <a:alphaModFix/>
          </a:blip>
          <a:srcRect b="0" l="29373" r="0" t="0"/>
          <a:stretch/>
        </p:blipFill>
        <p:spPr>
          <a:xfrm>
            <a:off x="2759375" y="4273825"/>
            <a:ext cx="4936250" cy="225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" name="Google Shape;279;p31"/>
          <p:cNvCxnSpPr/>
          <p:nvPr/>
        </p:nvCxnSpPr>
        <p:spPr>
          <a:xfrm>
            <a:off x="3470525" y="4571675"/>
            <a:ext cx="743100" cy="7500"/>
          </a:xfrm>
          <a:prstGeom prst="straightConnector1">
            <a:avLst/>
          </a:prstGeom>
          <a:noFill/>
          <a:ln cap="flat" cmpd="sng" w="952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0" name="Google Shape;280;p31"/>
          <p:cNvSpPr/>
          <p:nvPr/>
        </p:nvSpPr>
        <p:spPr>
          <a:xfrm>
            <a:off x="2450325" y="1876375"/>
            <a:ext cx="309000" cy="22590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  <a:effectLst>
            <a:outerShdw blurRad="500063" rotWithShape="0" algn="bl" dir="5400000" dist="19050">
              <a:srgbClr val="000000">
                <a:alpha val="2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0625" y="3908138"/>
            <a:ext cx="788950" cy="78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 txBox="1"/>
          <p:nvPr/>
        </p:nvSpPr>
        <p:spPr>
          <a:xfrm>
            <a:off x="4572000" y="1014875"/>
            <a:ext cx="4037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“M</a:t>
            </a:r>
            <a:r>
              <a:rPr lang="vi">
                <a:solidFill>
                  <a:schemeClr val="dk1"/>
                </a:solidFill>
              </a:rPr>
              <a:t>easure of the confidence level in the accuracy of each nucleotide base call.”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625125" y="1427025"/>
            <a:ext cx="4092700" cy="2970825"/>
            <a:chOff x="3596925" y="1655625"/>
            <a:chExt cx="4092700" cy="2970825"/>
          </a:xfrm>
        </p:grpSpPr>
        <p:sp>
          <p:nvSpPr>
            <p:cNvPr id="66" name="Google Shape;66;p14"/>
            <p:cNvSpPr/>
            <p:nvPr/>
          </p:nvSpPr>
          <p:spPr>
            <a:xfrm>
              <a:off x="3596925" y="2265225"/>
              <a:ext cx="448875" cy="456225"/>
            </a:xfrm>
            <a:prstGeom prst="flowChartOffpageConnector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FFF2CC"/>
                  </a:solidFill>
                </a:rPr>
                <a:t>02</a:t>
              </a:r>
              <a:endParaRPr b="1">
                <a:solidFill>
                  <a:srgbClr val="FFF2CC"/>
                </a:solidFill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113325" y="2265225"/>
              <a:ext cx="3576300" cy="3384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/>
                <a:t>RAW DATA PROCESSING</a:t>
              </a:r>
              <a:endParaRPr b="1"/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3596925" y="1655625"/>
              <a:ext cx="448875" cy="456225"/>
            </a:xfrm>
            <a:prstGeom prst="flowChartOffpageConnector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FFF2CC"/>
                  </a:solidFill>
                </a:rPr>
                <a:t>01</a:t>
              </a:r>
              <a:endParaRPr b="1">
                <a:solidFill>
                  <a:srgbClr val="FFF2CC"/>
                </a:solidFill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4113325" y="1655625"/>
              <a:ext cx="3576300" cy="3384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/>
                <a:t>INTRODUCTION</a:t>
              </a:r>
              <a:endParaRPr b="1"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3596925" y="2874825"/>
              <a:ext cx="448875" cy="456225"/>
            </a:xfrm>
            <a:prstGeom prst="flowChartOffpageConnector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FFF2CC"/>
                  </a:solidFill>
                </a:rPr>
                <a:t>03</a:t>
              </a:r>
              <a:endParaRPr b="1">
                <a:solidFill>
                  <a:srgbClr val="FFF2CC"/>
                </a:solidFill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113325" y="2874825"/>
              <a:ext cx="3576300" cy="3384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/>
                <a:t>ALIGNMENT</a:t>
              </a:r>
              <a:endParaRPr b="1"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3596925" y="3484425"/>
              <a:ext cx="448875" cy="456225"/>
            </a:xfrm>
            <a:prstGeom prst="flowChartOffpageConnector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FFF2CC"/>
                  </a:solidFill>
                </a:rPr>
                <a:t>04</a:t>
              </a:r>
              <a:endParaRPr b="1">
                <a:solidFill>
                  <a:srgbClr val="FFF2CC"/>
                </a:solidFill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4113325" y="3484425"/>
              <a:ext cx="3576300" cy="3384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/>
                <a:t>MAPPED READS POST-PROCESSING</a:t>
              </a:r>
              <a:endParaRPr b="1"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3596925" y="4170225"/>
              <a:ext cx="448875" cy="456225"/>
            </a:xfrm>
            <a:prstGeom prst="flowChartOffpageConnector">
              <a:avLst/>
            </a:prstGeom>
            <a:solidFill>
              <a:schemeClr val="accent5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>
                  <a:solidFill>
                    <a:srgbClr val="FFF2CC"/>
                  </a:solidFill>
                </a:rPr>
                <a:t>05</a:t>
              </a:r>
              <a:endParaRPr b="1">
                <a:solidFill>
                  <a:srgbClr val="FFF2CC"/>
                </a:solidFill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4113325" y="4170225"/>
              <a:ext cx="3576300" cy="3384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D9EAD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vi"/>
                <a:t>ALIGNMENT DATA: QUALITY CONTROL</a:t>
              </a:r>
              <a:endParaRPr b="1"/>
            </a:p>
          </p:txBody>
        </p:sp>
      </p:grpSp>
      <p:sp>
        <p:nvSpPr>
          <p:cNvPr id="76" name="Google Shape;76;p14"/>
          <p:cNvSpPr txBox="1"/>
          <p:nvPr/>
        </p:nvSpPr>
        <p:spPr>
          <a:xfrm>
            <a:off x="169250" y="615975"/>
            <a:ext cx="362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DNA SEQ: UPSTREAM ANALYSIS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4175" y="1353925"/>
            <a:ext cx="2724725" cy="27247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TABLE OF CONTENTS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/>
        </p:nvSpPr>
        <p:spPr>
          <a:xfrm>
            <a:off x="291650" y="571275"/>
            <a:ext cx="3579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B45F06"/>
                </a:solidFill>
              </a:rPr>
              <a:t>Classwork 1</a:t>
            </a:r>
            <a:endParaRPr b="1">
              <a:solidFill>
                <a:srgbClr val="B45F0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Interpret these headers</a:t>
            </a:r>
            <a:endParaRPr/>
          </a:p>
        </p:txBody>
      </p:sp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500" y="1325550"/>
            <a:ext cx="6105525" cy="41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2"/>
          <p:cNvSpPr txBox="1"/>
          <p:nvPr/>
        </p:nvSpPr>
        <p:spPr>
          <a:xfrm>
            <a:off x="712825" y="2647950"/>
            <a:ext cx="3658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vi"/>
              <a:t>What is the ID of the instrument?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vi"/>
              <a:t>What is the ID of the flowcell?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vi"/>
              <a:t>Which lane is this read in?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vi"/>
              <a:t>What tile is this read in?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vi"/>
              <a:t>Forward or Reverse read?</a:t>
            </a:r>
            <a:endParaRPr/>
          </a:p>
        </p:txBody>
      </p:sp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625" y="2049450"/>
            <a:ext cx="4962525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2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292" name="Google Shape;29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293" name="Google Shape;293;p32"/>
          <p:cNvSpPr txBox="1"/>
          <p:nvPr/>
        </p:nvSpPr>
        <p:spPr>
          <a:xfrm>
            <a:off x="713775" y="1402575"/>
            <a:ext cx="345900" cy="338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/>
              <a:t>1</a:t>
            </a:r>
            <a:endParaRPr sz="1000"/>
          </a:p>
        </p:txBody>
      </p:sp>
      <p:sp>
        <p:nvSpPr>
          <p:cNvPr id="294" name="Google Shape;294;p32"/>
          <p:cNvSpPr txBox="1"/>
          <p:nvPr/>
        </p:nvSpPr>
        <p:spPr>
          <a:xfrm>
            <a:off x="713775" y="2013325"/>
            <a:ext cx="345900" cy="3387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/>
              <a:t>2</a:t>
            </a:r>
            <a:endParaRPr sz="1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300" name="Google Shape;3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00" y="1306125"/>
            <a:ext cx="1956875" cy="347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2725" y="2279700"/>
            <a:ext cx="3794950" cy="184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3"/>
          <p:cNvSpPr txBox="1"/>
          <p:nvPr/>
        </p:nvSpPr>
        <p:spPr>
          <a:xfrm>
            <a:off x="4481250" y="1433250"/>
            <a:ext cx="4245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“</a:t>
            </a:r>
            <a:r>
              <a:rPr lang="vi"/>
              <a:t>FASTQC is a useful tool to check sequences quality.”</a:t>
            </a:r>
            <a:endParaRPr/>
          </a:p>
        </p:txBody>
      </p:sp>
      <p:sp>
        <p:nvSpPr>
          <p:cNvPr id="303" name="Google Shape;303;p33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304" name="Google Shape;30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05" name="Google Shape;305;p33"/>
          <p:cNvSpPr txBox="1"/>
          <p:nvPr/>
        </p:nvSpPr>
        <p:spPr>
          <a:xfrm>
            <a:off x="181350" y="796825"/>
            <a:ext cx="20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</a:t>
            </a:r>
            <a:r>
              <a:rPr b="1" lang="vi"/>
              <a:t>FASTQC Summary</a:t>
            </a:r>
            <a:endParaRPr b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00" y="1581800"/>
            <a:ext cx="4223475" cy="3162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4"/>
          <p:cNvSpPr txBox="1"/>
          <p:nvPr/>
        </p:nvSpPr>
        <p:spPr>
          <a:xfrm>
            <a:off x="5732175" y="1731125"/>
            <a:ext cx="3000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This module evaluates the quality at each base for all reads.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Box-plot: Yellow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Median: Red line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Mean: Blue line </a:t>
            </a:r>
            <a:endParaRPr/>
          </a:p>
        </p:txBody>
      </p:sp>
      <p:sp>
        <p:nvSpPr>
          <p:cNvPr id="312" name="Google Shape;312;p34"/>
          <p:cNvSpPr txBox="1"/>
          <p:nvPr/>
        </p:nvSpPr>
        <p:spPr>
          <a:xfrm>
            <a:off x="5732175" y="3327950"/>
            <a:ext cx="314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/>
              <a:t>&lt; </a:t>
            </a:r>
            <a:r>
              <a:rPr i="1" lang="vi"/>
              <a:t>Example of a bad quality score reads (</a:t>
            </a:r>
            <a:r>
              <a:rPr i="1" lang="vi">
                <a:solidFill>
                  <a:schemeClr val="dk1"/>
                </a:solidFill>
              </a:rPr>
              <a:t>40 bp)</a:t>
            </a:r>
            <a:endParaRPr i="1"/>
          </a:p>
        </p:txBody>
      </p:sp>
      <p:pic>
        <p:nvPicPr>
          <p:cNvPr id="313" name="Google Shape;313;p34"/>
          <p:cNvPicPr preferRelativeResize="0"/>
          <p:nvPr/>
        </p:nvPicPr>
        <p:blipFill rotWithShape="1">
          <a:blip r:embed="rId4">
            <a:alphaModFix/>
          </a:blip>
          <a:srcRect b="72971" l="1204" r="75681" t="20394"/>
          <a:stretch/>
        </p:blipFill>
        <p:spPr>
          <a:xfrm>
            <a:off x="5834675" y="3943550"/>
            <a:ext cx="1486900" cy="29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/>
        </p:nvSpPr>
        <p:spPr>
          <a:xfrm>
            <a:off x="186575" y="91105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</a:t>
            </a:r>
            <a:r>
              <a:rPr b="1" lang="vi"/>
              <a:t>Per base sequence quality</a:t>
            </a:r>
            <a:endParaRPr b="1"/>
          </a:p>
        </p:txBody>
      </p:sp>
      <p:sp>
        <p:nvSpPr>
          <p:cNvPr id="315" name="Google Shape;315;p34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316" name="Google Shape;31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17" name="Google Shape;317;p34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73" y="1665568"/>
            <a:ext cx="4032299" cy="3021133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5732175" y="2413550"/>
            <a:ext cx="314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Good quality score (Q30)</a:t>
            </a:r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2297" y="2855050"/>
            <a:ext cx="2012850" cy="28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5"/>
          <p:cNvSpPr txBox="1"/>
          <p:nvPr/>
        </p:nvSpPr>
        <p:spPr>
          <a:xfrm>
            <a:off x="186575" y="98725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</a:t>
            </a:r>
            <a:r>
              <a:rPr b="1" lang="vi"/>
              <a:t>Per base sequence quality</a:t>
            </a:r>
            <a:endParaRPr b="1"/>
          </a:p>
        </p:txBody>
      </p:sp>
      <p:sp>
        <p:nvSpPr>
          <p:cNvPr id="326" name="Google Shape;326;p3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327" name="Google Shape;3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28" name="Google Shape;328;p35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/>
        </p:nvSpPr>
        <p:spPr>
          <a:xfrm>
            <a:off x="186575" y="91105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</a:t>
            </a:r>
            <a:r>
              <a:rPr b="1" lang="vi"/>
              <a:t>Per tile sequence quality</a:t>
            </a:r>
            <a:endParaRPr b="1"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54" y="1660875"/>
            <a:ext cx="3780334" cy="2303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 rotWithShape="1">
          <a:blip r:embed="rId4">
            <a:alphaModFix/>
          </a:blip>
          <a:srcRect b="22305" l="0" r="0" t="22083"/>
          <a:stretch/>
        </p:blipFill>
        <p:spPr>
          <a:xfrm>
            <a:off x="4621050" y="2090813"/>
            <a:ext cx="4184251" cy="14437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337" name="Google Shape;33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38" name="Google Shape;338;p36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388750" y="405095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/>
              <a:t>What is a tile?</a:t>
            </a:r>
            <a:endParaRPr i="1"/>
          </a:p>
        </p:txBody>
      </p:sp>
      <p:sp>
        <p:nvSpPr>
          <p:cNvPr id="340" name="Google Shape;340;p36"/>
          <p:cNvSpPr txBox="1"/>
          <p:nvPr/>
        </p:nvSpPr>
        <p:spPr>
          <a:xfrm>
            <a:off x="4621050" y="4040725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/>
              <a:t>Information about tile stored in header of fastq</a:t>
            </a:r>
            <a:endParaRPr i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/>
        </p:nvSpPr>
        <p:spPr>
          <a:xfrm>
            <a:off x="186575" y="91105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</a:t>
            </a:r>
            <a:r>
              <a:rPr b="1" lang="vi"/>
              <a:t>Per </a:t>
            </a:r>
            <a:r>
              <a:rPr b="1" lang="vi"/>
              <a:t>tile</a:t>
            </a:r>
            <a:r>
              <a:rPr b="1" lang="vi"/>
              <a:t> sequence quality</a:t>
            </a:r>
            <a:endParaRPr b="1"/>
          </a:p>
        </p:txBody>
      </p:sp>
      <p:sp>
        <p:nvSpPr>
          <p:cNvPr id="346" name="Google Shape;346;p37"/>
          <p:cNvSpPr txBox="1"/>
          <p:nvPr/>
        </p:nvSpPr>
        <p:spPr>
          <a:xfrm>
            <a:off x="4830225" y="4524850"/>
            <a:ext cx="397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→ C</a:t>
            </a:r>
            <a:r>
              <a:rPr lang="vi"/>
              <a:t>annot be fixed with bioinformatics</a:t>
            </a:r>
            <a:endParaRPr/>
          </a:p>
        </p:txBody>
      </p:sp>
      <p:pic>
        <p:nvPicPr>
          <p:cNvPr id="347" name="Google Shape;34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775" y="1567325"/>
            <a:ext cx="4130726" cy="2466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949" y="1516238"/>
            <a:ext cx="3771650" cy="256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9712" y="4206425"/>
            <a:ext cx="318426" cy="3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5475" y="4206430"/>
            <a:ext cx="246350" cy="2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7"/>
          <p:cNvSpPr txBox="1"/>
          <p:nvPr/>
        </p:nvSpPr>
        <p:spPr>
          <a:xfrm>
            <a:off x="176600" y="4524850"/>
            <a:ext cx="479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Sequencing errors: </a:t>
            </a:r>
            <a:r>
              <a:rPr lang="vi"/>
              <a:t>bubbles, smudges, or dirt.</a:t>
            </a:r>
            <a:endParaRPr/>
          </a:p>
        </p:txBody>
      </p:sp>
      <p:sp>
        <p:nvSpPr>
          <p:cNvPr id="352" name="Google Shape;352;p3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353" name="Google Shape;35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54" name="Google Shape;354;p37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8"/>
          <p:cNvSpPr txBox="1"/>
          <p:nvPr/>
        </p:nvSpPr>
        <p:spPr>
          <a:xfrm>
            <a:off x="186575" y="91105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</a:t>
            </a:r>
            <a:r>
              <a:rPr b="1" lang="vi"/>
              <a:t>Per sequence quality </a:t>
            </a:r>
            <a:r>
              <a:rPr b="1" lang="vi"/>
              <a:t>scores</a:t>
            </a:r>
            <a:endParaRPr b="1"/>
          </a:p>
        </p:txBody>
      </p:sp>
      <p:pic>
        <p:nvPicPr>
          <p:cNvPr id="360" name="Google Shape;3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512" y="4663625"/>
            <a:ext cx="318426" cy="3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9275" y="4663630"/>
            <a:ext cx="246350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550" y="1740949"/>
            <a:ext cx="3730350" cy="279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1727" y="1798687"/>
            <a:ext cx="3781450" cy="268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8"/>
          <p:cNvSpPr txBox="1"/>
          <p:nvPr/>
        </p:nvSpPr>
        <p:spPr>
          <a:xfrm>
            <a:off x="334100" y="1265275"/>
            <a:ext cx="487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“T</a:t>
            </a:r>
            <a:r>
              <a:rPr lang="vi"/>
              <a:t>he average quality score over the full length of all reads.”</a:t>
            </a:r>
            <a:endParaRPr/>
          </a:p>
        </p:txBody>
      </p:sp>
      <p:sp>
        <p:nvSpPr>
          <p:cNvPr id="365" name="Google Shape;365;p3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366" name="Google Shape;36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67" name="Google Shape;367;p38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"/>
          <p:cNvSpPr txBox="1"/>
          <p:nvPr/>
        </p:nvSpPr>
        <p:spPr>
          <a:xfrm>
            <a:off x="186575" y="83485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</a:t>
            </a:r>
            <a:r>
              <a:rPr b="1" lang="vi"/>
              <a:t>Per Base Sequence Content</a:t>
            </a:r>
            <a:endParaRPr b="1"/>
          </a:p>
        </p:txBody>
      </p:sp>
      <p:pic>
        <p:nvPicPr>
          <p:cNvPr id="373" name="Google Shape;3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550" y="4113137"/>
            <a:ext cx="318426" cy="3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3075" y="4149180"/>
            <a:ext cx="246350" cy="2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9"/>
          <p:cNvSpPr txBox="1"/>
          <p:nvPr/>
        </p:nvSpPr>
        <p:spPr>
          <a:xfrm>
            <a:off x="262775" y="1266475"/>
            <a:ext cx="7461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“Per Base Sequence Content” plots the percentage of each of the four nucleotides (T, C, A, G) at each position across all reads in the input sequence file.</a:t>
            </a:r>
            <a:endParaRPr/>
          </a:p>
        </p:txBody>
      </p:sp>
      <p:pic>
        <p:nvPicPr>
          <p:cNvPr id="376" name="Google Shape;37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097775"/>
            <a:ext cx="3276725" cy="1956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0899" y="2002638"/>
            <a:ext cx="3042690" cy="2146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95464" y="2137263"/>
            <a:ext cx="2275611" cy="168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1937" y="4113137"/>
            <a:ext cx="318426" cy="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39"/>
          <p:cNvSpPr txBox="1"/>
          <p:nvPr/>
        </p:nvSpPr>
        <p:spPr>
          <a:xfrm>
            <a:off x="6915975" y="4054025"/>
            <a:ext cx="91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/>
              <a:t>- </a:t>
            </a:r>
            <a:r>
              <a:rPr lang="vi" sz="1000"/>
              <a:t>Parallel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/>
              <a:t>- </a:t>
            </a:r>
            <a:r>
              <a:rPr lang="vi" sz="1000"/>
              <a:t>%A=%T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/>
              <a:t>- %G=%C</a:t>
            </a:r>
            <a:endParaRPr sz="1000"/>
          </a:p>
        </p:txBody>
      </p:sp>
      <p:sp>
        <p:nvSpPr>
          <p:cNvPr id="381" name="Google Shape;381;p39"/>
          <p:cNvSpPr txBox="1"/>
          <p:nvPr/>
        </p:nvSpPr>
        <p:spPr>
          <a:xfrm>
            <a:off x="3542250" y="43588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Biased fragmentation (</a:t>
            </a:r>
            <a:r>
              <a:rPr lang="vi"/>
              <a:t>first 12 bp)</a:t>
            </a:r>
            <a:endParaRPr/>
          </a:p>
        </p:txBody>
      </p:sp>
      <p:pic>
        <p:nvPicPr>
          <p:cNvPr id="382" name="Google Shape;38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4100" y="4149180"/>
            <a:ext cx="246350" cy="2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9"/>
          <p:cNvSpPr txBox="1"/>
          <p:nvPr/>
        </p:nvSpPr>
        <p:spPr>
          <a:xfrm>
            <a:off x="5300450" y="4804800"/>
            <a:ext cx="383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u="sng">
                <a:solidFill>
                  <a:schemeClr val="hlink"/>
                </a:solidFill>
                <a:hlinkClick r:id="rId8"/>
              </a:rPr>
              <a:t>https://www.bioinformatics.babraham.ac.uk/projects/fastqc/</a:t>
            </a:r>
            <a:endParaRPr sz="1000"/>
          </a:p>
        </p:txBody>
      </p:sp>
      <p:sp>
        <p:nvSpPr>
          <p:cNvPr id="384" name="Google Shape;384;p39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385" name="Google Shape;385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86" name="Google Shape;386;p39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/>
        </p:nvSpPr>
        <p:spPr>
          <a:xfrm>
            <a:off x="176600" y="82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</a:t>
            </a:r>
            <a:r>
              <a:rPr b="1" lang="vi"/>
              <a:t>Per sequence GC content</a:t>
            </a:r>
            <a:endParaRPr b="1"/>
          </a:p>
        </p:txBody>
      </p:sp>
      <p:pic>
        <p:nvPicPr>
          <p:cNvPr id="392" name="Google Shape;3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00" y="1200600"/>
            <a:ext cx="4169951" cy="306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0"/>
          <p:cNvSpPr txBox="1"/>
          <p:nvPr/>
        </p:nvSpPr>
        <p:spPr>
          <a:xfrm>
            <a:off x="274100" y="4511750"/>
            <a:ext cx="8383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Deviations from this theoretical distribution often implies contamination of some kind (adapter/primer dimers, multiple species in the run)</a:t>
            </a:r>
            <a:endParaRPr/>
          </a:p>
        </p:txBody>
      </p:sp>
      <p:pic>
        <p:nvPicPr>
          <p:cNvPr id="394" name="Google Shape;39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99862" y="4267337"/>
            <a:ext cx="318426" cy="318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9300" y="1221850"/>
            <a:ext cx="4032300" cy="3024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82275" y="4303380"/>
            <a:ext cx="246350" cy="2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398" name="Google Shape;39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399" name="Google Shape;399;p40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405" name="Google Shape;4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1788"/>
            <a:ext cx="8839204" cy="3806727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1"/>
          <p:cNvSpPr txBox="1"/>
          <p:nvPr/>
        </p:nvSpPr>
        <p:spPr>
          <a:xfrm>
            <a:off x="176600" y="8216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Per sequence GC content</a:t>
            </a:r>
            <a:endParaRPr b="1"/>
          </a:p>
        </p:txBody>
      </p:sp>
      <p:sp>
        <p:nvSpPr>
          <p:cNvPr id="407" name="Google Shape;407;p41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408" name="Google Shape;408;p41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0" y="4766050"/>
            <a:ext cx="3882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u="sng">
                <a:solidFill>
                  <a:schemeClr val="hlink"/>
                </a:solidFill>
                <a:hlinkClick r:id="rId4"/>
              </a:rPr>
              <a:t>https://nf-co.re/eager/2.2.0/docs/output</a:t>
            </a:r>
            <a:r>
              <a:rPr lang="vi" sz="1100"/>
              <a:t> 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PREPARATION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25" y="1158500"/>
            <a:ext cx="2217025" cy="221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 rotWithShape="1">
          <a:blip r:embed="rId4">
            <a:alphaModFix/>
          </a:blip>
          <a:srcRect b="17849" l="0" r="0" t="-17850"/>
          <a:stretch/>
        </p:blipFill>
        <p:spPr>
          <a:xfrm>
            <a:off x="3296550" y="979137"/>
            <a:ext cx="1525300" cy="181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0175" y="1476388"/>
            <a:ext cx="108375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28049" y="1048174"/>
            <a:ext cx="1940198" cy="194019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321088" y="3461725"/>
            <a:ext cx="25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Setup working directory</a:t>
            </a:r>
            <a:endParaRPr/>
          </a:p>
        </p:txBody>
      </p:sp>
      <p:sp>
        <p:nvSpPr>
          <p:cNvPr id="89" name="Google Shape;89;p15"/>
          <p:cNvSpPr txBox="1"/>
          <p:nvPr/>
        </p:nvSpPr>
        <p:spPr>
          <a:xfrm>
            <a:off x="3193525" y="32463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Download Data: Raw fastq &amp; Reference genome data</a:t>
            </a:r>
            <a:endParaRPr/>
          </a:p>
        </p:txBody>
      </p:sp>
      <p:sp>
        <p:nvSpPr>
          <p:cNvPr id="90" name="Google Shape;90;p15"/>
          <p:cNvSpPr txBox="1"/>
          <p:nvPr/>
        </p:nvSpPr>
        <p:spPr>
          <a:xfrm>
            <a:off x="6837825" y="3324025"/>
            <a:ext cx="136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Install tools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1" name="Google Shape;9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2"/>
          <p:cNvSpPr txBox="1"/>
          <p:nvPr/>
        </p:nvSpPr>
        <p:spPr>
          <a:xfrm>
            <a:off x="228600" y="838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&gt; </a:t>
            </a:r>
            <a:r>
              <a:rPr b="1" lang="vi">
                <a:solidFill>
                  <a:schemeClr val="dk1"/>
                </a:solidFill>
              </a:rPr>
              <a:t>Adapter Content</a:t>
            </a:r>
            <a:endParaRPr b="1"/>
          </a:p>
        </p:txBody>
      </p:sp>
      <p:pic>
        <p:nvPicPr>
          <p:cNvPr id="415" name="Google Shape;41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849" y="1776275"/>
            <a:ext cx="3308300" cy="15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43200"/>
            <a:ext cx="5266048" cy="2961314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2"/>
          <p:cNvSpPr txBox="1"/>
          <p:nvPr/>
        </p:nvSpPr>
        <p:spPr>
          <a:xfrm>
            <a:off x="5752950" y="3300825"/>
            <a:ext cx="31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Adapters need to be removed </a:t>
            </a:r>
            <a:endParaRPr/>
          </a:p>
        </p:txBody>
      </p:sp>
      <p:sp>
        <p:nvSpPr>
          <p:cNvPr id="418" name="Google Shape;418;p42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419" name="Google Shape;419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20" name="Google Shape;420;p42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50" y="1358188"/>
            <a:ext cx="6260125" cy="31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/>
          <p:nvPr/>
        </p:nvSpPr>
        <p:spPr>
          <a:xfrm>
            <a:off x="586425" y="4576700"/>
            <a:ext cx="61443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150">
                <a:solidFill>
                  <a:srgbClr val="292B2C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FastQC lists all of the sequence which make up more than 0.1% of the total.</a:t>
            </a:r>
            <a:endParaRPr i="1"/>
          </a:p>
        </p:txBody>
      </p:sp>
      <p:sp>
        <p:nvSpPr>
          <p:cNvPr id="427" name="Google Shape;427;p43"/>
          <p:cNvSpPr txBox="1"/>
          <p:nvPr/>
        </p:nvSpPr>
        <p:spPr>
          <a:xfrm>
            <a:off x="6535425" y="1842550"/>
            <a:ext cx="2409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Contaminated?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Adapter?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RNA transcripts?</a:t>
            </a:r>
            <a:endParaRPr/>
          </a:p>
        </p:txBody>
      </p:sp>
      <p:sp>
        <p:nvSpPr>
          <p:cNvPr id="428" name="Google Shape;428;p43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429" name="Google Shape;42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30" name="Google Shape;430;p43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431" name="Google Shape;431;p43"/>
          <p:cNvSpPr txBox="1"/>
          <p:nvPr/>
        </p:nvSpPr>
        <p:spPr>
          <a:xfrm>
            <a:off x="228600" y="838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&gt; Overrepresented sequences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525" y="1367200"/>
            <a:ext cx="4690600" cy="351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9600" y="4325237"/>
            <a:ext cx="318426" cy="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4"/>
          <p:cNvSpPr txBox="1"/>
          <p:nvPr/>
        </p:nvSpPr>
        <p:spPr>
          <a:xfrm>
            <a:off x="5929500" y="1538250"/>
            <a:ext cx="3062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 types of Duplication Error: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PCR duplication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Optical duplication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→ Map and dectect which type.</a:t>
            </a:r>
            <a:endParaRPr/>
          </a:p>
        </p:txBody>
      </p:sp>
      <p:sp>
        <p:nvSpPr>
          <p:cNvPr id="439" name="Google Shape;439;p44"/>
          <p:cNvSpPr txBox="1"/>
          <p:nvPr/>
        </p:nvSpPr>
        <p:spPr>
          <a:xfrm>
            <a:off x="219600" y="920300"/>
            <a:ext cx="35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&gt; Sequence duplication levels</a:t>
            </a:r>
            <a:endParaRPr b="1"/>
          </a:p>
        </p:txBody>
      </p:sp>
      <p:sp>
        <p:nvSpPr>
          <p:cNvPr id="440" name="Google Shape;440;p44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441" name="Google Shape;441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42" name="Google Shape;442;p44"/>
          <p:cNvSpPr txBox="1"/>
          <p:nvPr/>
        </p:nvSpPr>
        <p:spPr>
          <a:xfrm>
            <a:off x="176600" y="552600"/>
            <a:ext cx="40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SEQUENCE QUALITY CONTROL (FASTQC)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5"/>
          <p:cNvSpPr txBox="1"/>
          <p:nvPr/>
        </p:nvSpPr>
        <p:spPr>
          <a:xfrm>
            <a:off x="300225" y="729300"/>
            <a:ext cx="54087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i="1" lang="vi"/>
              <a:t>How to deal with these problems?</a:t>
            </a:r>
            <a:endParaRPr i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Things that we (bioinformaticians) can do: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Filter and remove bad sequences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Remove duplicated sequences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Remove adapter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Crop bad quality bases at the head/tail of sequences.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Things we can't:</a:t>
            </a:r>
            <a:endParaRPr b="1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Completely remove contaminants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Control GC contents.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(Control previous steps: library prep, sequencing)</a:t>
            </a:r>
            <a:endParaRPr/>
          </a:p>
        </p:txBody>
      </p:sp>
      <p:sp>
        <p:nvSpPr>
          <p:cNvPr id="448" name="Google Shape;448;p4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449" name="Google Shape;44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450" name="Google Shape;4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2725" y="1840350"/>
            <a:ext cx="1920200" cy="192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/>
        </p:nvSpPr>
        <p:spPr>
          <a:xfrm>
            <a:off x="251850" y="616375"/>
            <a:ext cx="65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READ TRIMMING &amp; FILTERING</a:t>
            </a:r>
            <a:endParaRPr b="1">
              <a:solidFill>
                <a:schemeClr val="accent5"/>
              </a:solidFill>
            </a:endParaRPr>
          </a:p>
        </p:txBody>
      </p:sp>
      <p:pic>
        <p:nvPicPr>
          <p:cNvPr id="456" name="Google Shape;4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53" y="1104225"/>
            <a:ext cx="4697121" cy="234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46"/>
          <p:cNvSpPr txBox="1"/>
          <p:nvPr/>
        </p:nvSpPr>
        <p:spPr>
          <a:xfrm>
            <a:off x="6387475" y="3648000"/>
            <a:ext cx="3221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Trimming: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Quality trimming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Adapter trimming.</a:t>
            </a:r>
            <a:endParaRPr/>
          </a:p>
        </p:txBody>
      </p:sp>
      <p:sp>
        <p:nvSpPr>
          <p:cNvPr id="458" name="Google Shape;458;p46"/>
          <p:cNvSpPr txBox="1"/>
          <p:nvPr/>
        </p:nvSpPr>
        <p:spPr>
          <a:xfrm>
            <a:off x="265825" y="3497350"/>
            <a:ext cx="547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This program does adaptive quality trimming, head and tail crop, and adaptor removal.</a:t>
            </a:r>
            <a:endParaRPr/>
          </a:p>
        </p:txBody>
      </p:sp>
      <p:pic>
        <p:nvPicPr>
          <p:cNvPr id="459" name="Google Shape;45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4500" y="1104225"/>
            <a:ext cx="2065049" cy="2348538"/>
          </a:xfrm>
          <a:prstGeom prst="rect">
            <a:avLst/>
          </a:prstGeom>
          <a:noFill/>
          <a:ln cap="flat" cmpd="sng" w="952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60" name="Google Shape;460;p46"/>
          <p:cNvSpPr txBox="1"/>
          <p:nvPr/>
        </p:nvSpPr>
        <p:spPr>
          <a:xfrm>
            <a:off x="0" y="4766400"/>
            <a:ext cx="79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5"/>
              </a:rPr>
              <a:t>https://home.cc.umanitoba.ca/~psgendb/doc/TrimmomaticManual.pdf</a:t>
            </a:r>
            <a:r>
              <a:rPr lang="vi"/>
              <a:t> </a:t>
            </a:r>
            <a:endParaRPr/>
          </a:p>
        </p:txBody>
      </p:sp>
      <p:sp>
        <p:nvSpPr>
          <p:cNvPr id="461" name="Google Shape;461;p46"/>
          <p:cNvSpPr txBox="1"/>
          <p:nvPr/>
        </p:nvSpPr>
        <p:spPr>
          <a:xfrm>
            <a:off x="265825" y="4027075"/>
            <a:ext cx="461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/>
              <a:t>Check QC → Trim → Check QC again.</a:t>
            </a:r>
            <a:endParaRPr i="1"/>
          </a:p>
        </p:txBody>
      </p:sp>
      <p:sp>
        <p:nvSpPr>
          <p:cNvPr id="462" name="Google Shape;462;p4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463" name="Google Shape;463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"/>
          <p:cNvSpPr txBox="1"/>
          <p:nvPr/>
        </p:nvSpPr>
        <p:spPr>
          <a:xfrm>
            <a:off x="445275" y="930275"/>
            <a:ext cx="8351700" cy="4103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latin typeface="Space Mono"/>
                <a:ea typeface="Space Mono"/>
                <a:cs typeface="Space Mono"/>
                <a:sym typeface="Space Mono"/>
              </a:rPr>
              <a:t>Syntax</a:t>
            </a:r>
            <a:r>
              <a:rPr lang="vi" sz="1200">
                <a:latin typeface="Space Mono"/>
                <a:ea typeface="Space Mono"/>
                <a:cs typeface="Space Mono"/>
                <a:sym typeface="Space Mono"/>
              </a:rPr>
              <a:t>:</a:t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# trim S11 exec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trimmomatic PE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-phred33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-threads 56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-trimlog $p_trim/S11.log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-summary $p_trim/S11_sum.log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$p_raw/S11_L001_R1_001.fastq.gz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$p_raw/S11_L001_R2_001.fastq.gz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$p_trim/S11_L001_R1_trimmed_paired.fastq.gz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$p_trim/S11_L001_R1_trimmed_unpaired.fastq.gz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$p_trim/S11_L001_R2_trimmed_paired.fastq.gz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$p_trim/S11_L001_R2_trimmed_unpaired.fastq.gz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highlight>
                  <a:srgbClr val="FFFF00"/>
                </a:highlight>
                <a:latin typeface="Space Mono"/>
                <a:ea typeface="Space Mono"/>
                <a:cs typeface="Space Mono"/>
                <a:sym typeface="Space Mono"/>
              </a:rPr>
              <a:t>ILLUMINACLIP:/mnt/rdisk/duydao/PROJECT/DNASEQ_BRCA12/ref/adapters/TruSeq3-PE-2.fa:2:30:10:8:3:true \</a:t>
            </a:r>
            <a:endParaRPr sz="1100">
              <a:solidFill>
                <a:srgbClr val="333333"/>
              </a:solidFill>
              <a:highlight>
                <a:srgbClr val="FFFF00"/>
              </a:highlight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HEADCROP:</a:t>
            </a:r>
            <a:r>
              <a:rPr lang="vi" sz="1100">
                <a:solidFill>
                  <a:srgbClr val="333333"/>
                </a:solidFill>
                <a:highlight>
                  <a:srgbClr val="B6D7A8"/>
                </a:highlight>
                <a:latin typeface="Space Mono"/>
                <a:ea typeface="Space Mono"/>
                <a:cs typeface="Space Mono"/>
                <a:sym typeface="Space Mono"/>
              </a:rPr>
              <a:t>5 </a:t>
            </a: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CROP:140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LEADING:3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TRAILING:10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SLIDINGWINDOW:4:28 \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MINLEN:36</a:t>
            </a:r>
            <a:endParaRPr sz="11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469" name="Google Shape;469;p47"/>
          <p:cNvSpPr txBox="1"/>
          <p:nvPr/>
        </p:nvSpPr>
        <p:spPr>
          <a:xfrm>
            <a:off x="385425" y="513025"/>
            <a:ext cx="540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Quality Trimming &amp; Adapter removal</a:t>
            </a:r>
            <a:endParaRPr/>
          </a:p>
        </p:txBody>
      </p:sp>
      <p:pic>
        <p:nvPicPr>
          <p:cNvPr id="470" name="Google Shape;470;p47"/>
          <p:cNvPicPr preferRelativeResize="0"/>
          <p:nvPr/>
        </p:nvPicPr>
        <p:blipFill rotWithShape="1">
          <a:blip r:embed="rId3">
            <a:alphaModFix/>
          </a:blip>
          <a:srcRect b="0" l="0" r="68314" t="0"/>
          <a:stretch/>
        </p:blipFill>
        <p:spPr>
          <a:xfrm>
            <a:off x="5990525" y="3641650"/>
            <a:ext cx="1638325" cy="1408825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71" name="Google Shape;471;p4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472" name="Google Shape;47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800" y="1096199"/>
            <a:ext cx="4999274" cy="35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48"/>
          <p:cNvSpPr/>
          <p:nvPr/>
        </p:nvSpPr>
        <p:spPr>
          <a:xfrm>
            <a:off x="3848425" y="2038275"/>
            <a:ext cx="2089800" cy="122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7850" y="2125600"/>
            <a:ext cx="892975" cy="9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8"/>
          <p:cNvSpPr txBox="1"/>
          <p:nvPr/>
        </p:nvSpPr>
        <p:spPr>
          <a:xfrm>
            <a:off x="6609025" y="2285125"/>
            <a:ext cx="1648200" cy="6156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Result: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trimmed fastq</a:t>
            </a:r>
            <a:endParaRPr/>
          </a:p>
        </p:txBody>
      </p:sp>
      <p:pic>
        <p:nvPicPr>
          <p:cNvPr id="481" name="Google Shape;481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3725" y="2654380"/>
            <a:ext cx="246350" cy="2463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48"/>
          <p:cNvSpPr txBox="1"/>
          <p:nvPr/>
        </p:nvSpPr>
        <p:spPr>
          <a:xfrm>
            <a:off x="6753725" y="3733800"/>
            <a:ext cx="2139900" cy="4002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Ready to do Mapping</a:t>
            </a:r>
            <a:endParaRPr b="1">
              <a:solidFill>
                <a:schemeClr val="lt1"/>
              </a:solidFill>
            </a:endParaRPr>
          </a:p>
        </p:txBody>
      </p:sp>
      <p:cxnSp>
        <p:nvCxnSpPr>
          <p:cNvPr id="483" name="Google Shape;483;p48"/>
          <p:cNvCxnSpPr>
            <a:stCxn id="480" idx="2"/>
            <a:endCxn id="482" idx="0"/>
          </p:cNvCxnSpPr>
          <p:nvPr/>
        </p:nvCxnSpPr>
        <p:spPr>
          <a:xfrm>
            <a:off x="7433125" y="2900725"/>
            <a:ext cx="390600" cy="83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4" name="Google Shape;484;p48"/>
          <p:cNvSpPr txBox="1"/>
          <p:nvPr/>
        </p:nvSpPr>
        <p:spPr>
          <a:xfrm>
            <a:off x="1704650" y="1133825"/>
            <a:ext cx="76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Input</a:t>
            </a:r>
            <a:endParaRPr/>
          </a:p>
        </p:txBody>
      </p:sp>
      <p:sp>
        <p:nvSpPr>
          <p:cNvPr id="485" name="Google Shape;485;p48"/>
          <p:cNvSpPr txBox="1"/>
          <p:nvPr/>
        </p:nvSpPr>
        <p:spPr>
          <a:xfrm>
            <a:off x="4282450" y="830850"/>
            <a:ext cx="89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</a:t>
            </a:r>
            <a:endParaRPr/>
          </a:p>
        </p:txBody>
      </p:sp>
      <p:sp>
        <p:nvSpPr>
          <p:cNvPr id="486" name="Google Shape;486;p4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487" name="Google Shape;487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488" name="Google Shape;488;p48"/>
          <p:cNvSpPr txBox="1"/>
          <p:nvPr/>
        </p:nvSpPr>
        <p:spPr>
          <a:xfrm>
            <a:off x="251850" y="616375"/>
            <a:ext cx="65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TRIMMOMATIC WORKFLOW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175" y="1289723"/>
            <a:ext cx="3220425" cy="322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950" y="1289725"/>
            <a:ext cx="3171101" cy="317110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9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496" name="Google Shape;496;p49"/>
          <p:cNvSpPr txBox="1"/>
          <p:nvPr/>
        </p:nvSpPr>
        <p:spPr>
          <a:xfrm>
            <a:off x="1645875" y="4535950"/>
            <a:ext cx="2098500" cy="361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Read 1 (&gt;2.5 M reads)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97" name="Google Shape;497;p49"/>
          <p:cNvSpPr txBox="1"/>
          <p:nvPr/>
        </p:nvSpPr>
        <p:spPr>
          <a:xfrm>
            <a:off x="6408350" y="4535950"/>
            <a:ext cx="2246100" cy="361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Read 2 (&gt;2.5 M reads)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498" name="Google Shape;498;p49"/>
          <p:cNvSpPr txBox="1"/>
          <p:nvPr/>
        </p:nvSpPr>
        <p:spPr>
          <a:xfrm>
            <a:off x="75550" y="632275"/>
            <a:ext cx="3048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Before trim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99" name="Google Shape;499;p49"/>
          <p:cNvSpPr/>
          <p:nvPr/>
        </p:nvSpPr>
        <p:spPr>
          <a:xfrm>
            <a:off x="1490300" y="3570850"/>
            <a:ext cx="1217400" cy="636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9"/>
          <p:cNvSpPr txBox="1"/>
          <p:nvPr/>
        </p:nvSpPr>
        <p:spPr>
          <a:xfrm>
            <a:off x="131725" y="3708100"/>
            <a:ext cx="13587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990000"/>
                </a:solidFill>
              </a:rPr>
              <a:t>Contaminants?</a:t>
            </a:r>
            <a:endParaRPr sz="12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506" name="Google Shape;5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5800" y="1286975"/>
            <a:ext cx="3081701" cy="3081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00" y="1262287"/>
            <a:ext cx="3131100" cy="31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0"/>
          <p:cNvSpPr txBox="1"/>
          <p:nvPr/>
        </p:nvSpPr>
        <p:spPr>
          <a:xfrm>
            <a:off x="75550" y="632275"/>
            <a:ext cx="30489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After</a:t>
            </a:r>
            <a:r>
              <a:rPr b="1" lang="vi" sz="1800">
                <a:solidFill>
                  <a:schemeClr val="dk2"/>
                </a:solidFill>
              </a:rPr>
              <a:t> trim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09" name="Google Shape;509;p5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510" name="Google Shape;510;p50"/>
          <p:cNvSpPr txBox="1"/>
          <p:nvPr/>
        </p:nvSpPr>
        <p:spPr>
          <a:xfrm>
            <a:off x="1419425" y="4535950"/>
            <a:ext cx="2513100" cy="361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Read 1 (~700K reads)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511" name="Google Shape;511;p50"/>
          <p:cNvSpPr txBox="1"/>
          <p:nvPr/>
        </p:nvSpPr>
        <p:spPr>
          <a:xfrm>
            <a:off x="6163700" y="4535950"/>
            <a:ext cx="2025900" cy="3618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2"/>
                </a:solidFill>
              </a:rPr>
              <a:t>Read 2 (~700K reads)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512" name="Google Shape;512;p50"/>
          <p:cNvSpPr txBox="1"/>
          <p:nvPr/>
        </p:nvSpPr>
        <p:spPr>
          <a:xfrm>
            <a:off x="4288400" y="4690050"/>
            <a:ext cx="1464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rgbClr val="990000"/>
                </a:solidFill>
              </a:rPr>
              <a:t>Trade-off</a:t>
            </a:r>
            <a:endParaRPr sz="1800">
              <a:solidFill>
                <a:srgbClr val="99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1"/>
          <p:cNvSpPr/>
          <p:nvPr/>
        </p:nvSpPr>
        <p:spPr>
          <a:xfrm rot="-5400000">
            <a:off x="4456825" y="2244175"/>
            <a:ext cx="1161900" cy="13818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51"/>
          <p:cNvSpPr/>
          <p:nvPr/>
        </p:nvSpPr>
        <p:spPr>
          <a:xfrm>
            <a:off x="322475" y="2128350"/>
            <a:ext cx="3355200" cy="6156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51"/>
          <p:cNvSpPr txBox="1"/>
          <p:nvPr/>
        </p:nvSpPr>
        <p:spPr>
          <a:xfrm>
            <a:off x="1744425" y="2244800"/>
            <a:ext cx="597000" cy="4002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QC</a:t>
            </a:r>
            <a:endParaRPr b="1"/>
          </a:p>
        </p:txBody>
      </p:sp>
      <p:sp>
        <p:nvSpPr>
          <p:cNvPr id="520" name="Google Shape;520;p51"/>
          <p:cNvSpPr txBox="1"/>
          <p:nvPr/>
        </p:nvSpPr>
        <p:spPr>
          <a:xfrm>
            <a:off x="4472288" y="1401138"/>
            <a:ext cx="1170000" cy="4002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Mapping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21" name="Google Shape;521;p51"/>
          <p:cNvSpPr txBox="1"/>
          <p:nvPr/>
        </p:nvSpPr>
        <p:spPr>
          <a:xfrm>
            <a:off x="4472288" y="3000400"/>
            <a:ext cx="1170000" cy="4002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EFEFEF"/>
                </a:solidFill>
              </a:rPr>
              <a:t>Trimming</a:t>
            </a:r>
            <a:endParaRPr b="1">
              <a:solidFill>
                <a:srgbClr val="EFEFEF"/>
              </a:solidFill>
            </a:endParaRPr>
          </a:p>
        </p:txBody>
      </p:sp>
      <p:cxnSp>
        <p:nvCxnSpPr>
          <p:cNvPr id="522" name="Google Shape;522;p51"/>
          <p:cNvCxnSpPr>
            <a:stCxn id="519" idx="3"/>
            <a:endCxn id="520" idx="1"/>
          </p:cNvCxnSpPr>
          <p:nvPr/>
        </p:nvCxnSpPr>
        <p:spPr>
          <a:xfrm flipH="1" rot="10800000">
            <a:off x="2341425" y="1601300"/>
            <a:ext cx="2130900" cy="843600"/>
          </a:xfrm>
          <a:prstGeom prst="bentConnector3">
            <a:avLst>
              <a:gd fmla="val 6476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23" name="Google Shape;523;p51"/>
          <p:cNvCxnSpPr>
            <a:stCxn id="519" idx="3"/>
            <a:endCxn id="521" idx="1"/>
          </p:cNvCxnSpPr>
          <p:nvPr/>
        </p:nvCxnSpPr>
        <p:spPr>
          <a:xfrm>
            <a:off x="2341425" y="2444900"/>
            <a:ext cx="2130900" cy="755700"/>
          </a:xfrm>
          <a:prstGeom prst="bentConnector3">
            <a:avLst>
              <a:gd fmla="val 6476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24" name="Google Shape;524;p51"/>
          <p:cNvSpPr txBox="1"/>
          <p:nvPr/>
        </p:nvSpPr>
        <p:spPr>
          <a:xfrm>
            <a:off x="2410213" y="2132688"/>
            <a:ext cx="157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Quality looks good?</a:t>
            </a:r>
            <a:endParaRPr i="1" sz="1000"/>
          </a:p>
        </p:txBody>
      </p:sp>
      <p:sp>
        <p:nvSpPr>
          <p:cNvPr id="525" name="Google Shape;525;p51"/>
          <p:cNvSpPr txBox="1"/>
          <p:nvPr/>
        </p:nvSpPr>
        <p:spPr>
          <a:xfrm>
            <a:off x="3677625" y="1353450"/>
            <a:ext cx="6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Yes</a:t>
            </a:r>
            <a:endParaRPr i="1" sz="1000"/>
          </a:p>
        </p:txBody>
      </p:sp>
      <p:sp>
        <p:nvSpPr>
          <p:cNvPr id="526" name="Google Shape;526;p51"/>
          <p:cNvSpPr txBox="1"/>
          <p:nvPr/>
        </p:nvSpPr>
        <p:spPr>
          <a:xfrm>
            <a:off x="3733913" y="2911925"/>
            <a:ext cx="6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No</a:t>
            </a:r>
            <a:endParaRPr i="1" sz="1000"/>
          </a:p>
        </p:txBody>
      </p:sp>
      <p:sp>
        <p:nvSpPr>
          <p:cNvPr id="527" name="Google Shape;527;p51"/>
          <p:cNvSpPr txBox="1"/>
          <p:nvPr/>
        </p:nvSpPr>
        <p:spPr>
          <a:xfrm>
            <a:off x="481925" y="2244800"/>
            <a:ext cx="1008000" cy="4002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raw data</a:t>
            </a:r>
            <a:endParaRPr b="1"/>
          </a:p>
        </p:txBody>
      </p:sp>
      <p:cxnSp>
        <p:nvCxnSpPr>
          <p:cNvPr id="528" name="Google Shape;528;p51"/>
          <p:cNvCxnSpPr>
            <a:stCxn id="527" idx="3"/>
            <a:endCxn id="519" idx="1"/>
          </p:cNvCxnSpPr>
          <p:nvPr/>
        </p:nvCxnSpPr>
        <p:spPr>
          <a:xfrm>
            <a:off x="1489925" y="2444900"/>
            <a:ext cx="2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51"/>
          <p:cNvSpPr txBox="1"/>
          <p:nvPr/>
        </p:nvSpPr>
        <p:spPr>
          <a:xfrm>
            <a:off x="6090925" y="1293425"/>
            <a:ext cx="1738800" cy="615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Mapped post-proccessing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530" name="Google Shape;530;p51"/>
          <p:cNvSpPr txBox="1"/>
          <p:nvPr/>
        </p:nvSpPr>
        <p:spPr>
          <a:xfrm>
            <a:off x="1852700" y="2701000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FastQC</a:t>
            </a:r>
            <a:endParaRPr i="1" sz="1000"/>
          </a:p>
        </p:txBody>
      </p:sp>
      <p:cxnSp>
        <p:nvCxnSpPr>
          <p:cNvPr id="531" name="Google Shape;531;p51"/>
          <p:cNvCxnSpPr>
            <a:stCxn id="520" idx="3"/>
            <a:endCxn id="529" idx="1"/>
          </p:cNvCxnSpPr>
          <p:nvPr/>
        </p:nvCxnSpPr>
        <p:spPr>
          <a:xfrm>
            <a:off x="5642288" y="1601238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532" name="Google Shape;532;p51"/>
          <p:cNvSpPr txBox="1"/>
          <p:nvPr/>
        </p:nvSpPr>
        <p:spPr>
          <a:xfrm>
            <a:off x="6090925" y="3625575"/>
            <a:ext cx="1738800" cy="615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Downstream Analysis</a:t>
            </a:r>
            <a:endParaRPr b="1"/>
          </a:p>
        </p:txBody>
      </p:sp>
      <p:sp>
        <p:nvSpPr>
          <p:cNvPr id="533" name="Google Shape;533;p51"/>
          <p:cNvSpPr txBox="1"/>
          <p:nvPr/>
        </p:nvSpPr>
        <p:spPr>
          <a:xfrm>
            <a:off x="6090925" y="2567200"/>
            <a:ext cx="1738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EFEFEF"/>
                </a:solidFill>
              </a:rPr>
              <a:t>Aligment QC</a:t>
            </a:r>
            <a:endParaRPr b="1">
              <a:solidFill>
                <a:srgbClr val="EFEFEF"/>
              </a:solidFill>
            </a:endParaRPr>
          </a:p>
        </p:txBody>
      </p:sp>
      <p:cxnSp>
        <p:nvCxnSpPr>
          <p:cNvPr id="534" name="Google Shape;534;p51"/>
          <p:cNvCxnSpPr>
            <a:stCxn id="529" idx="2"/>
            <a:endCxn id="533" idx="0"/>
          </p:cNvCxnSpPr>
          <p:nvPr/>
        </p:nvCxnSpPr>
        <p:spPr>
          <a:xfrm>
            <a:off x="6960325" y="1909025"/>
            <a:ext cx="0" cy="6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5" name="Google Shape;535;p51"/>
          <p:cNvCxnSpPr>
            <a:stCxn id="533" idx="2"/>
            <a:endCxn id="532" idx="0"/>
          </p:cNvCxnSpPr>
          <p:nvPr/>
        </p:nvCxnSpPr>
        <p:spPr>
          <a:xfrm>
            <a:off x="6960325" y="2967400"/>
            <a:ext cx="0" cy="6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536" name="Google Shape;536;p51"/>
          <p:cNvCxnSpPr>
            <a:stCxn id="521" idx="0"/>
            <a:endCxn id="520" idx="2"/>
          </p:cNvCxnSpPr>
          <p:nvPr/>
        </p:nvCxnSpPr>
        <p:spPr>
          <a:xfrm rot="10800000">
            <a:off x="5057288" y="1801300"/>
            <a:ext cx="0" cy="119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37" name="Google Shape;537;p51"/>
          <p:cNvPicPr preferRelativeResize="0"/>
          <p:nvPr/>
        </p:nvPicPr>
        <p:blipFill rotWithShape="1">
          <a:blip r:embed="rId3">
            <a:alphaModFix/>
          </a:blip>
          <a:srcRect b="17849" l="0" r="0" t="-17850"/>
          <a:stretch/>
        </p:blipFill>
        <p:spPr>
          <a:xfrm>
            <a:off x="623825" y="2700999"/>
            <a:ext cx="635644" cy="7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1"/>
          <p:cNvSpPr txBox="1"/>
          <p:nvPr/>
        </p:nvSpPr>
        <p:spPr>
          <a:xfrm>
            <a:off x="4527500" y="3456700"/>
            <a:ext cx="105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Trimmomatic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FastQC</a:t>
            </a:r>
            <a:endParaRPr i="1" sz="1000"/>
          </a:p>
        </p:txBody>
      </p:sp>
      <p:sp>
        <p:nvSpPr>
          <p:cNvPr id="539" name="Google Shape;539;p51"/>
          <p:cNvSpPr txBox="1"/>
          <p:nvPr/>
        </p:nvSpPr>
        <p:spPr>
          <a:xfrm>
            <a:off x="4423200" y="1704963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bwa</a:t>
            </a:r>
            <a:endParaRPr i="1" sz="1000"/>
          </a:p>
        </p:txBody>
      </p:sp>
      <p:pic>
        <p:nvPicPr>
          <p:cNvPr id="540" name="Google Shape;54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071" y="763600"/>
            <a:ext cx="448500" cy="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1"/>
          <p:cNvSpPr txBox="1"/>
          <p:nvPr/>
        </p:nvSpPr>
        <p:spPr>
          <a:xfrm>
            <a:off x="7054750" y="1853738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GATK</a:t>
            </a:r>
            <a:endParaRPr i="1" sz="1000"/>
          </a:p>
        </p:txBody>
      </p:sp>
      <p:sp>
        <p:nvSpPr>
          <p:cNvPr id="542" name="Google Shape;542;p51"/>
          <p:cNvSpPr txBox="1"/>
          <p:nvPr/>
        </p:nvSpPr>
        <p:spPr>
          <a:xfrm>
            <a:off x="7053850" y="2911913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GATK</a:t>
            </a:r>
            <a:endParaRPr i="1" sz="1000"/>
          </a:p>
        </p:txBody>
      </p:sp>
      <p:pic>
        <p:nvPicPr>
          <p:cNvPr id="543" name="Google Shape;543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312" y="3625600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071" y="839800"/>
            <a:ext cx="448500" cy="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51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RAW DATA 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546" name="Google Shape;54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47" name="Google Shape;547;p51"/>
          <p:cNvSpPr txBox="1"/>
          <p:nvPr/>
        </p:nvSpPr>
        <p:spPr>
          <a:xfrm>
            <a:off x="251850" y="616375"/>
            <a:ext cx="65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UPSTREAM ANALYSIS</a:t>
            </a:r>
            <a:r>
              <a:rPr b="1" lang="vi">
                <a:solidFill>
                  <a:schemeClr val="accent5"/>
                </a:solidFill>
              </a:rPr>
              <a:t> WORKFLOW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7" name="Google Shape;97;p16"/>
          <p:cNvSpPr txBox="1"/>
          <p:nvPr/>
        </p:nvSpPr>
        <p:spPr>
          <a:xfrm>
            <a:off x="2983800" y="2002350"/>
            <a:ext cx="3176400" cy="56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>
                <a:solidFill>
                  <a:srgbClr val="FFF2CC"/>
                </a:solidFill>
              </a:rPr>
              <a:t>INTRODUCTION</a:t>
            </a:r>
            <a:endParaRPr b="1" sz="25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53" name="Google Shape;553;p52"/>
          <p:cNvSpPr txBox="1"/>
          <p:nvPr/>
        </p:nvSpPr>
        <p:spPr>
          <a:xfrm>
            <a:off x="2983800" y="2002350"/>
            <a:ext cx="3176400" cy="569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>
                <a:solidFill>
                  <a:srgbClr val="FFF2CC"/>
                </a:solidFill>
              </a:rPr>
              <a:t>ALIGNMENT</a:t>
            </a:r>
            <a:endParaRPr b="1" sz="25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425" y="1303850"/>
            <a:ext cx="7323351" cy="37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3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&amp; MAPPED POST-PROCESSING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560" name="Google Shape;56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61" name="Google Shape;561;p53"/>
          <p:cNvSpPr txBox="1"/>
          <p:nvPr/>
        </p:nvSpPr>
        <p:spPr>
          <a:xfrm>
            <a:off x="23250" y="616375"/>
            <a:ext cx="65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 &amp; POST-PROCESSING</a:t>
            </a:r>
            <a:r>
              <a:rPr b="1" lang="vi">
                <a:solidFill>
                  <a:schemeClr val="accent5"/>
                </a:solidFill>
              </a:rPr>
              <a:t> WORKFLOW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562" name="Google Shape;562;p53"/>
          <p:cNvSpPr/>
          <p:nvPr/>
        </p:nvSpPr>
        <p:spPr>
          <a:xfrm>
            <a:off x="978675" y="1258275"/>
            <a:ext cx="846300" cy="2008800"/>
          </a:xfrm>
          <a:prstGeom prst="rect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53"/>
          <p:cNvSpPr txBox="1"/>
          <p:nvPr/>
        </p:nvSpPr>
        <p:spPr>
          <a:xfrm>
            <a:off x="831500" y="3296550"/>
            <a:ext cx="1067100" cy="3693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/>
              <a:t>QC checked</a:t>
            </a:r>
            <a:endParaRPr sz="1200"/>
          </a:p>
        </p:txBody>
      </p:sp>
      <p:pic>
        <p:nvPicPr>
          <p:cNvPr id="564" name="Google Shape;56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7500" y="3158580"/>
            <a:ext cx="246350" cy="24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7338" y="1125622"/>
            <a:ext cx="5669324" cy="329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54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</a:t>
            </a:r>
            <a:r>
              <a:rPr b="1" lang="vi" sz="2000">
                <a:solidFill>
                  <a:srgbClr val="FFF2CC"/>
                </a:solidFill>
              </a:rPr>
              <a:t> / </a:t>
            </a:r>
            <a:r>
              <a:rPr b="1" lang="vi" sz="2000">
                <a:solidFill>
                  <a:srgbClr val="FFF2CC"/>
                </a:solidFill>
              </a:rPr>
              <a:t>MAPPING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571" name="Google Shape;571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72" name="Google Shape;572;p54"/>
          <p:cNvSpPr txBox="1"/>
          <p:nvPr/>
        </p:nvSpPr>
        <p:spPr>
          <a:xfrm>
            <a:off x="99450" y="6163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5"/>
          <p:cNvSpPr txBox="1"/>
          <p:nvPr/>
        </p:nvSpPr>
        <p:spPr>
          <a:xfrm>
            <a:off x="146675" y="982250"/>
            <a:ext cx="52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BWA: Burrows-Wheeler Alignment tool</a:t>
            </a:r>
            <a:endParaRPr b="1"/>
          </a:p>
        </p:txBody>
      </p:sp>
      <p:sp>
        <p:nvSpPr>
          <p:cNvPr id="578" name="Google Shape;578;p55"/>
          <p:cNvSpPr txBox="1"/>
          <p:nvPr/>
        </p:nvSpPr>
        <p:spPr>
          <a:xfrm>
            <a:off x="375275" y="1382450"/>
            <a:ext cx="816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The most widely used aligners for Illumina data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Based on BWT Algorithms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vi">
                <a:solidFill>
                  <a:srgbClr val="990000"/>
                </a:solidFill>
              </a:rPr>
              <a:t>BWA-MEM</a:t>
            </a:r>
            <a:r>
              <a:rPr lang="vi"/>
              <a:t> was developed for reads of ≥70 bases, for shorter reads it is advisable to use the standard BWA algorithm. Both are provided by the same tool.</a:t>
            </a:r>
            <a:endParaRPr/>
          </a:p>
        </p:txBody>
      </p:sp>
      <p:pic>
        <p:nvPicPr>
          <p:cNvPr id="579" name="Google Shape;579;p55"/>
          <p:cNvPicPr preferRelativeResize="0"/>
          <p:nvPr/>
        </p:nvPicPr>
        <p:blipFill rotWithShape="1">
          <a:blip r:embed="rId3">
            <a:alphaModFix/>
          </a:blip>
          <a:srcRect b="42392" l="0" r="0" t="0"/>
          <a:stretch/>
        </p:blipFill>
        <p:spPr>
          <a:xfrm>
            <a:off x="1069450" y="2579054"/>
            <a:ext cx="6637198" cy="182815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55"/>
          <p:cNvSpPr txBox="1"/>
          <p:nvPr/>
        </p:nvSpPr>
        <p:spPr>
          <a:xfrm>
            <a:off x="3296100" y="4368200"/>
            <a:ext cx="2365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BWA mem algorithm</a:t>
            </a:r>
            <a:endParaRPr/>
          </a:p>
        </p:txBody>
      </p:sp>
      <p:sp>
        <p:nvSpPr>
          <p:cNvPr id="581" name="Google Shape;581;p5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582" name="Google Shape;58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83" name="Google Shape;583;p55"/>
          <p:cNvSpPr txBox="1"/>
          <p:nvPr/>
        </p:nvSpPr>
        <p:spPr>
          <a:xfrm>
            <a:off x="99450" y="6163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6"/>
          <p:cNvSpPr txBox="1"/>
          <p:nvPr/>
        </p:nvSpPr>
        <p:spPr>
          <a:xfrm>
            <a:off x="198675" y="977025"/>
            <a:ext cx="726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Hands-on:</a:t>
            </a:r>
            <a:r>
              <a:rPr lang="vi"/>
              <a:t> Using BWA as an aligner (This may take a while) </a:t>
            </a:r>
            <a:endParaRPr/>
          </a:p>
        </p:txBody>
      </p:sp>
      <p:sp>
        <p:nvSpPr>
          <p:cNvPr id="589" name="Google Shape;589;p56"/>
          <p:cNvSpPr txBox="1"/>
          <p:nvPr/>
        </p:nvSpPr>
        <p:spPr>
          <a:xfrm>
            <a:off x="279625" y="1273975"/>
            <a:ext cx="309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First: Index the reference genome.</a:t>
            </a:r>
            <a:endParaRPr/>
          </a:p>
        </p:txBody>
      </p:sp>
      <p:pic>
        <p:nvPicPr>
          <p:cNvPr id="590" name="Google Shape;5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200" y="3375375"/>
            <a:ext cx="6671476" cy="1255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6"/>
          <p:cNvSpPr txBox="1"/>
          <p:nvPr/>
        </p:nvSpPr>
        <p:spPr>
          <a:xfrm>
            <a:off x="323775" y="2868175"/>
            <a:ext cx="466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When finished, we will have the following files like this:</a:t>
            </a:r>
            <a:endParaRPr/>
          </a:p>
        </p:txBody>
      </p:sp>
      <p:sp>
        <p:nvSpPr>
          <p:cNvPr id="592" name="Google Shape;592;p56"/>
          <p:cNvSpPr txBox="1"/>
          <p:nvPr/>
        </p:nvSpPr>
        <p:spPr>
          <a:xfrm>
            <a:off x="369075" y="1844675"/>
            <a:ext cx="8326500" cy="800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300">
                <a:latin typeface="Space Mono"/>
                <a:ea typeface="Space Mono"/>
                <a:cs typeface="Space Mono"/>
                <a:sym typeface="Space Mono"/>
              </a:rPr>
              <a:t>Syntax</a:t>
            </a:r>
            <a:r>
              <a:rPr lang="vi" sz="1300">
                <a:latin typeface="Space Mono"/>
                <a:ea typeface="Space Mono"/>
                <a:cs typeface="Space Mono"/>
                <a:sym typeface="Space Mono"/>
              </a:rPr>
              <a:t>:</a:t>
            </a:r>
            <a:endParaRPr sz="13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rPr>
              <a:t>bwa index -a bwtsw hg38.fa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593" name="Google Shape;593;p5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594" name="Google Shape;59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2750" y="3523475"/>
            <a:ext cx="958900" cy="9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596" name="Google Shape;596;p56"/>
          <p:cNvSpPr txBox="1"/>
          <p:nvPr/>
        </p:nvSpPr>
        <p:spPr>
          <a:xfrm>
            <a:off x="99450" y="6163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7"/>
          <p:cNvSpPr txBox="1"/>
          <p:nvPr/>
        </p:nvSpPr>
        <p:spPr>
          <a:xfrm>
            <a:off x="198675" y="977025"/>
            <a:ext cx="627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FF0000"/>
                </a:solidFill>
              </a:rPr>
              <a:t>Hands-on:</a:t>
            </a:r>
            <a:r>
              <a:rPr lang="vi"/>
              <a:t> Using BWA to align S11 data</a:t>
            </a:r>
            <a:r>
              <a:rPr lang="vi"/>
              <a:t>.</a:t>
            </a:r>
            <a:endParaRPr/>
          </a:p>
        </p:txBody>
      </p:sp>
      <p:sp>
        <p:nvSpPr>
          <p:cNvPr id="602" name="Google Shape;602;p57"/>
          <p:cNvSpPr txBox="1"/>
          <p:nvPr/>
        </p:nvSpPr>
        <p:spPr>
          <a:xfrm>
            <a:off x="198675" y="1616075"/>
            <a:ext cx="8586900" cy="1554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latin typeface="Space Mono"/>
                <a:ea typeface="Space Mono"/>
                <a:cs typeface="Space Mono"/>
                <a:sym typeface="Space Mono"/>
              </a:rPr>
              <a:t>Syntax</a:t>
            </a:r>
            <a:r>
              <a:rPr lang="vi" sz="1200">
                <a:latin typeface="Space Mono"/>
                <a:ea typeface="Space Mono"/>
                <a:cs typeface="Space Mono"/>
                <a:sym typeface="Space Mono"/>
              </a:rPr>
              <a:t>:</a:t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3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bwa mem -t 4 \</a:t>
            </a:r>
            <a:endParaRPr sz="13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3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-R '@RG\tID:rg1\tSM:S11\tPL:illumina\tLB:lib1\tPU:M07220:1:TGCAGCTA+CCTAGAGT' \</a:t>
            </a:r>
            <a:endParaRPr sz="13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3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$p_ref/hg38.fa \</a:t>
            </a:r>
            <a:endParaRPr sz="13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3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$p_trim/S11_L001_R1_trimmed_paired.fastq.gz \</a:t>
            </a:r>
            <a:endParaRPr sz="13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3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$p_trim/S11_L001_R2_trimmed_paired.fastq.gz &gt; $p_align/S11_aln.sam</a:t>
            </a:r>
            <a:endParaRPr sz="13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03" name="Google Shape;603;p5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604" name="Google Shape;604;p57"/>
          <p:cNvSpPr txBox="1"/>
          <p:nvPr/>
        </p:nvSpPr>
        <p:spPr>
          <a:xfrm>
            <a:off x="483725" y="3821350"/>
            <a:ext cx="10641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Input</a:t>
            </a:r>
            <a:endParaRPr/>
          </a:p>
        </p:txBody>
      </p:sp>
      <p:sp>
        <p:nvSpPr>
          <p:cNvPr id="605" name="Google Shape;605;p57"/>
          <p:cNvSpPr txBox="1"/>
          <p:nvPr/>
        </p:nvSpPr>
        <p:spPr>
          <a:xfrm>
            <a:off x="2289600" y="3821350"/>
            <a:ext cx="1064100" cy="400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Output</a:t>
            </a:r>
            <a:endParaRPr/>
          </a:p>
        </p:txBody>
      </p:sp>
      <p:cxnSp>
        <p:nvCxnSpPr>
          <p:cNvPr id="606" name="Google Shape;606;p57"/>
          <p:cNvCxnSpPr>
            <a:stCxn id="604" idx="3"/>
            <a:endCxn id="605" idx="1"/>
          </p:cNvCxnSpPr>
          <p:nvPr/>
        </p:nvCxnSpPr>
        <p:spPr>
          <a:xfrm>
            <a:off x="1547825" y="4021450"/>
            <a:ext cx="741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7" name="Google Shape;607;p57"/>
          <p:cNvSpPr txBox="1"/>
          <p:nvPr/>
        </p:nvSpPr>
        <p:spPr>
          <a:xfrm>
            <a:off x="483725" y="4305050"/>
            <a:ext cx="106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57"/>
          <p:cNvSpPr txBox="1"/>
          <p:nvPr/>
        </p:nvSpPr>
        <p:spPr>
          <a:xfrm>
            <a:off x="266025" y="4228850"/>
            <a:ext cx="1693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vi" sz="1200"/>
              <a:t>R1.fastq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vi" sz="1200"/>
              <a:t>R2.fastq</a:t>
            </a:r>
            <a:endParaRPr i="1"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vi" sz="1200"/>
              <a:t>reference.fa</a:t>
            </a:r>
            <a:endParaRPr i="1" sz="1200"/>
          </a:p>
        </p:txBody>
      </p:sp>
      <p:sp>
        <p:nvSpPr>
          <p:cNvPr id="609" name="Google Shape;609;p57"/>
          <p:cNvSpPr txBox="1"/>
          <p:nvPr/>
        </p:nvSpPr>
        <p:spPr>
          <a:xfrm>
            <a:off x="2012600" y="4228850"/>
            <a:ext cx="169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i="1" lang="vi" sz="1200"/>
              <a:t>SAM/BAM</a:t>
            </a:r>
            <a:endParaRPr i="1" sz="1200"/>
          </a:p>
        </p:txBody>
      </p:sp>
      <p:sp>
        <p:nvSpPr>
          <p:cNvPr id="610" name="Google Shape;610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11" name="Google Shape;611;p57"/>
          <p:cNvSpPr txBox="1"/>
          <p:nvPr/>
        </p:nvSpPr>
        <p:spPr>
          <a:xfrm>
            <a:off x="99450" y="6163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8"/>
          <p:cNvSpPr txBox="1"/>
          <p:nvPr/>
        </p:nvSpPr>
        <p:spPr>
          <a:xfrm>
            <a:off x="154500" y="857400"/>
            <a:ext cx="43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Introduce to </a:t>
            </a:r>
            <a:r>
              <a:rPr b="1" lang="vi"/>
              <a:t>SAM/BAM file &gt; SAM format </a:t>
            </a:r>
            <a:endParaRPr b="1"/>
          </a:p>
        </p:txBody>
      </p:sp>
      <p:sp>
        <p:nvSpPr>
          <p:cNvPr id="617" name="Google Shape;617;p58"/>
          <p:cNvSpPr txBox="1"/>
          <p:nvPr/>
        </p:nvSpPr>
        <p:spPr>
          <a:xfrm>
            <a:off x="228125" y="1179475"/>
            <a:ext cx="8042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</a:t>
            </a:r>
            <a:r>
              <a:rPr lang="vi"/>
              <a:t>equence Alignment/Map (SAM) format is a tab-delimited text format that aims to be a universal format for storing alignments of NGS reads to a reference genome.</a:t>
            </a:r>
            <a:endParaRPr sz="1500"/>
          </a:p>
        </p:txBody>
      </p:sp>
      <p:sp>
        <p:nvSpPr>
          <p:cNvPr id="618" name="Google Shape;618;p58"/>
          <p:cNvSpPr txBox="1"/>
          <p:nvPr/>
        </p:nvSpPr>
        <p:spPr>
          <a:xfrm>
            <a:off x="5082000" y="4743300"/>
            <a:ext cx="4049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3"/>
              </a:rPr>
              <a:t>https://en.wikipedia.org/wiki/SAM_(file_format)</a:t>
            </a:r>
            <a:r>
              <a:rPr lang="vi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619" name="Google Shape;61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375" y="2177425"/>
            <a:ext cx="6112152" cy="24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8"/>
          <p:cNvSpPr txBox="1"/>
          <p:nvPr/>
        </p:nvSpPr>
        <p:spPr>
          <a:xfrm>
            <a:off x="3509100" y="2355775"/>
            <a:ext cx="21258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Header of a SAM file</a:t>
            </a:r>
            <a:endParaRPr/>
          </a:p>
        </p:txBody>
      </p:sp>
      <p:pic>
        <p:nvPicPr>
          <p:cNvPr id="621" name="Google Shape;621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7625" y="2295825"/>
            <a:ext cx="1078125" cy="10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5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623" name="Google Shape;62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24" name="Google Shape;624;p58"/>
          <p:cNvSpPr txBox="1"/>
          <p:nvPr/>
        </p:nvSpPr>
        <p:spPr>
          <a:xfrm>
            <a:off x="99450" y="6163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625" name="Google Shape;625;p58"/>
          <p:cNvSpPr txBox="1"/>
          <p:nvPr/>
        </p:nvSpPr>
        <p:spPr>
          <a:xfrm>
            <a:off x="309000" y="1735000"/>
            <a:ext cx="4146300" cy="361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50">
                <a:solidFill>
                  <a:srgbClr val="202122"/>
                </a:solidFill>
              </a:rPr>
              <a:t>Header (begin with ‘@’) + Alignment s</a:t>
            </a:r>
            <a:r>
              <a:rPr lang="vi" sz="1150">
                <a:solidFill>
                  <a:srgbClr val="202122"/>
                </a:solidFill>
              </a:rPr>
              <a:t>ection.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29375"/>
            <a:ext cx="8839200" cy="2595216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59"/>
          <p:cNvSpPr txBox="1"/>
          <p:nvPr/>
        </p:nvSpPr>
        <p:spPr>
          <a:xfrm>
            <a:off x="515075" y="1601675"/>
            <a:ext cx="610800" cy="276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600">
                <a:solidFill>
                  <a:srgbClr val="3D85C6"/>
                </a:solidFill>
              </a:rPr>
              <a:t>QNAME</a:t>
            </a:r>
            <a:endParaRPr b="1" sz="600">
              <a:solidFill>
                <a:srgbClr val="3D85C6"/>
              </a:solidFill>
            </a:endParaRPr>
          </a:p>
        </p:txBody>
      </p:sp>
      <p:sp>
        <p:nvSpPr>
          <p:cNvPr id="632" name="Google Shape;632;p59"/>
          <p:cNvSpPr txBox="1"/>
          <p:nvPr/>
        </p:nvSpPr>
        <p:spPr>
          <a:xfrm>
            <a:off x="1995450" y="1609325"/>
            <a:ext cx="3813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FLAG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633" name="Google Shape;633;p59"/>
          <p:cNvSpPr txBox="1"/>
          <p:nvPr/>
        </p:nvSpPr>
        <p:spPr>
          <a:xfrm>
            <a:off x="2416213" y="1601675"/>
            <a:ext cx="4878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RNAME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634" name="Google Shape;634;p59"/>
          <p:cNvSpPr txBox="1"/>
          <p:nvPr/>
        </p:nvSpPr>
        <p:spPr>
          <a:xfrm>
            <a:off x="2998550" y="1601675"/>
            <a:ext cx="344100" cy="2769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600">
                <a:solidFill>
                  <a:srgbClr val="3D85C6"/>
                </a:solidFill>
              </a:rPr>
              <a:t>POS</a:t>
            </a:r>
            <a:endParaRPr b="1" sz="600">
              <a:solidFill>
                <a:srgbClr val="3D85C6"/>
              </a:solidFill>
            </a:endParaRPr>
          </a:p>
        </p:txBody>
      </p:sp>
      <p:sp>
        <p:nvSpPr>
          <p:cNvPr id="635" name="Google Shape;635;p59"/>
          <p:cNvSpPr txBox="1"/>
          <p:nvPr/>
        </p:nvSpPr>
        <p:spPr>
          <a:xfrm>
            <a:off x="3395325" y="1609325"/>
            <a:ext cx="4239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MAPQ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636" name="Google Shape;636;p59"/>
          <p:cNvSpPr txBox="1"/>
          <p:nvPr/>
        </p:nvSpPr>
        <p:spPr>
          <a:xfrm>
            <a:off x="3871900" y="1601675"/>
            <a:ext cx="4239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CIGAR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637" name="Google Shape;637;p59"/>
          <p:cNvSpPr txBox="1"/>
          <p:nvPr/>
        </p:nvSpPr>
        <p:spPr>
          <a:xfrm>
            <a:off x="4317725" y="1601675"/>
            <a:ext cx="4239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RNEXT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638" name="Google Shape;638;p59"/>
          <p:cNvSpPr txBox="1"/>
          <p:nvPr/>
        </p:nvSpPr>
        <p:spPr>
          <a:xfrm>
            <a:off x="4748850" y="1601675"/>
            <a:ext cx="4239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P</a:t>
            </a:r>
            <a:r>
              <a:rPr b="1" lang="vi" sz="500">
                <a:solidFill>
                  <a:srgbClr val="3D85C6"/>
                </a:solidFill>
              </a:rPr>
              <a:t>NEXT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639" name="Google Shape;639;p59"/>
          <p:cNvSpPr txBox="1"/>
          <p:nvPr/>
        </p:nvSpPr>
        <p:spPr>
          <a:xfrm>
            <a:off x="5198425" y="1601675"/>
            <a:ext cx="4239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TLEN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640" name="Google Shape;640;p59"/>
          <p:cNvSpPr txBox="1"/>
          <p:nvPr/>
        </p:nvSpPr>
        <p:spPr>
          <a:xfrm>
            <a:off x="6920275" y="1601675"/>
            <a:ext cx="4239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SEQ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641" name="Google Shape;641;p59"/>
          <p:cNvSpPr txBox="1"/>
          <p:nvPr/>
        </p:nvSpPr>
        <p:spPr>
          <a:xfrm>
            <a:off x="3200400" y="4659825"/>
            <a:ext cx="3000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rgbClr val="202122"/>
                </a:solidFill>
                <a:highlight>
                  <a:srgbClr val="FFFFFF"/>
                </a:highlight>
              </a:rPr>
              <a:t>SAM format: </a:t>
            </a:r>
            <a:r>
              <a:rPr lang="vi" sz="1050">
                <a:solidFill>
                  <a:srgbClr val="202122"/>
                </a:solidFill>
                <a:highlight>
                  <a:srgbClr val="FFFFFF"/>
                </a:highlight>
              </a:rPr>
              <a:t>11 mandatory fields</a:t>
            </a:r>
            <a:endParaRPr/>
          </a:p>
        </p:txBody>
      </p:sp>
      <p:pic>
        <p:nvPicPr>
          <p:cNvPr id="642" name="Google Shape;64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0950" y="3230325"/>
            <a:ext cx="2709476" cy="1790300"/>
          </a:xfrm>
          <a:prstGeom prst="rect">
            <a:avLst/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43" name="Google Shape;643;p59"/>
          <p:cNvSpPr txBox="1"/>
          <p:nvPr/>
        </p:nvSpPr>
        <p:spPr>
          <a:xfrm>
            <a:off x="154500" y="781200"/>
            <a:ext cx="430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SAM/BAM file &gt; SAM format </a:t>
            </a:r>
            <a:endParaRPr b="1"/>
          </a:p>
        </p:txBody>
      </p:sp>
      <p:sp>
        <p:nvSpPr>
          <p:cNvPr id="644" name="Google Shape;644;p59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645" name="Google Shape;645;p59"/>
          <p:cNvSpPr txBox="1"/>
          <p:nvPr/>
        </p:nvSpPr>
        <p:spPr>
          <a:xfrm>
            <a:off x="225725" y="4324050"/>
            <a:ext cx="24429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Alignment section</a:t>
            </a:r>
            <a:endParaRPr/>
          </a:p>
        </p:txBody>
      </p:sp>
      <p:sp>
        <p:nvSpPr>
          <p:cNvPr id="646" name="Google Shape;646;p59"/>
          <p:cNvSpPr txBox="1"/>
          <p:nvPr>
            <p:ph idx="12" type="sldNum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47" name="Google Shape;647;p59"/>
          <p:cNvSpPr txBox="1"/>
          <p:nvPr/>
        </p:nvSpPr>
        <p:spPr>
          <a:xfrm>
            <a:off x="152400" y="1106875"/>
            <a:ext cx="757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Alignment sections have 11 mandatory fields, as well as a variable number of optional fields.</a:t>
            </a:r>
            <a:endParaRPr/>
          </a:p>
        </p:txBody>
      </p:sp>
      <p:sp>
        <p:nvSpPr>
          <p:cNvPr id="648" name="Google Shape;648;p59"/>
          <p:cNvSpPr txBox="1"/>
          <p:nvPr/>
        </p:nvSpPr>
        <p:spPr>
          <a:xfrm>
            <a:off x="99450" y="4639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0"/>
          <p:cNvSpPr txBox="1"/>
          <p:nvPr/>
        </p:nvSpPr>
        <p:spPr>
          <a:xfrm>
            <a:off x="154500" y="781200"/>
            <a:ext cx="38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SAM/BAM file &gt; Flagstats</a:t>
            </a:r>
            <a:endParaRPr b="1"/>
          </a:p>
        </p:txBody>
      </p:sp>
      <p:sp>
        <p:nvSpPr>
          <p:cNvPr id="654" name="Google Shape;654;p60"/>
          <p:cNvSpPr txBox="1"/>
          <p:nvPr/>
        </p:nvSpPr>
        <p:spPr>
          <a:xfrm>
            <a:off x="408925" y="1582750"/>
            <a:ext cx="8326500" cy="31401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1629692 + 0 in total (QC-passed reads + QC-failed reads)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1629194 + 0 primary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0 + 0 secondary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498 + 0 supplementary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0 + 0 duplicates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0 + 0 primary duplicates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1618417 + 0 mapped (</a:t>
            </a:r>
            <a:r>
              <a:rPr b="1" lang="vi" sz="1200">
                <a:solidFill>
                  <a:srgbClr val="CC0000"/>
                </a:solidFill>
                <a:latin typeface="Space Mono"/>
                <a:ea typeface="Space Mono"/>
                <a:cs typeface="Space Mono"/>
                <a:sym typeface="Space Mono"/>
              </a:rPr>
              <a:t>99.31%</a:t>
            </a: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 : N/A)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1617919 + 0 primary mapped (99.31% : N/A)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1629194 + 0 paired in sequencing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814597 + 0 read1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814597 + 0 read2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1603792 + 0 properly paired (98.44% : N/A)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1617768 + 0 with itself and mate mapped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151 + 0 singletons (0.01% : N/A)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108 + 0 with mate mapped to a different chr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53 + 0 with mate mapped to a different chr (mapQ&gt;=5)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655" name="Google Shape;655;p60"/>
          <p:cNvSpPr txBox="1"/>
          <p:nvPr/>
        </p:nvSpPr>
        <p:spPr>
          <a:xfrm>
            <a:off x="4508250" y="2349575"/>
            <a:ext cx="4505400" cy="831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The flagstat function of SAMtools provides a summary of the number of records corresponding to each of the bit flags.</a:t>
            </a:r>
            <a:endParaRPr/>
          </a:p>
        </p:txBody>
      </p:sp>
      <p:sp>
        <p:nvSpPr>
          <p:cNvPr id="656" name="Google Shape;656;p6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657" name="Google Shape;65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658" name="Google Shape;658;p60"/>
          <p:cNvSpPr txBox="1"/>
          <p:nvPr/>
        </p:nvSpPr>
        <p:spPr>
          <a:xfrm>
            <a:off x="99450" y="5401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659" name="Google Shape;659;p60"/>
          <p:cNvSpPr txBox="1"/>
          <p:nvPr/>
        </p:nvSpPr>
        <p:spPr>
          <a:xfrm>
            <a:off x="3737750" y="1161550"/>
            <a:ext cx="1648200" cy="4002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Flagstats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25" y="1339455"/>
            <a:ext cx="4256875" cy="3214994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61"/>
          <p:cNvSpPr txBox="1"/>
          <p:nvPr/>
        </p:nvSpPr>
        <p:spPr>
          <a:xfrm>
            <a:off x="3550550" y="4743300"/>
            <a:ext cx="578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4"/>
              </a:rPr>
              <a:t>https://broadinstitute.github.io/picard/explain-flags.html</a:t>
            </a:r>
            <a:r>
              <a:rPr lang="vi"/>
              <a:t> </a:t>
            </a:r>
            <a:endParaRPr/>
          </a:p>
        </p:txBody>
      </p:sp>
      <p:sp>
        <p:nvSpPr>
          <p:cNvPr id="666" name="Google Shape;666;p61"/>
          <p:cNvSpPr txBox="1"/>
          <p:nvPr/>
        </p:nvSpPr>
        <p:spPr>
          <a:xfrm>
            <a:off x="154500" y="857400"/>
            <a:ext cx="38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SAM/BAM file &gt; Bit wise Flag</a:t>
            </a:r>
            <a:endParaRPr b="1"/>
          </a:p>
        </p:txBody>
      </p:sp>
      <p:sp>
        <p:nvSpPr>
          <p:cNvPr id="667" name="Google Shape;667;p61"/>
          <p:cNvSpPr txBox="1"/>
          <p:nvPr/>
        </p:nvSpPr>
        <p:spPr>
          <a:xfrm>
            <a:off x="5528925" y="1065475"/>
            <a:ext cx="300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“T</a:t>
            </a:r>
            <a:r>
              <a:rPr lang="vi" sz="1200">
                <a:solidFill>
                  <a:srgbClr val="37415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he bitwise flag is a 16-bit integer that encodes various properties of the read and its alignment to the reference genome.”</a:t>
            </a:r>
            <a:endParaRPr/>
          </a:p>
        </p:txBody>
      </p:sp>
      <p:sp>
        <p:nvSpPr>
          <p:cNvPr id="668" name="Google Shape;668;p61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cxnSp>
        <p:nvCxnSpPr>
          <p:cNvPr id="669" name="Google Shape;669;p61"/>
          <p:cNvCxnSpPr/>
          <p:nvPr/>
        </p:nvCxnSpPr>
        <p:spPr>
          <a:xfrm flipH="1" rot="10800000">
            <a:off x="5589000" y="2902250"/>
            <a:ext cx="507900" cy="8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0" name="Google Shape;670;p61"/>
          <p:cNvCxnSpPr/>
          <p:nvPr/>
        </p:nvCxnSpPr>
        <p:spPr>
          <a:xfrm flipH="1" rot="10800000">
            <a:off x="6343700" y="2902250"/>
            <a:ext cx="507900" cy="8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1" name="Google Shape;671;p61"/>
          <p:cNvCxnSpPr/>
          <p:nvPr/>
        </p:nvCxnSpPr>
        <p:spPr>
          <a:xfrm flipH="1" rot="10800000">
            <a:off x="5798600" y="3313425"/>
            <a:ext cx="507900" cy="81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72" name="Google Shape;672;p61"/>
          <p:cNvCxnSpPr/>
          <p:nvPr/>
        </p:nvCxnSpPr>
        <p:spPr>
          <a:xfrm flipH="1" rot="10800000">
            <a:off x="6521075" y="3313425"/>
            <a:ext cx="507900" cy="8100"/>
          </a:xfrm>
          <a:prstGeom prst="straightConnector1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673" name="Google Shape;673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9050" y="2626250"/>
            <a:ext cx="889375" cy="8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675" name="Google Shape;67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7098" y="1067767"/>
            <a:ext cx="548700" cy="3712983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1"/>
          <p:cNvSpPr txBox="1"/>
          <p:nvPr/>
        </p:nvSpPr>
        <p:spPr>
          <a:xfrm>
            <a:off x="99450" y="6163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677" name="Google Shape;677;p61"/>
          <p:cNvSpPr txBox="1"/>
          <p:nvPr/>
        </p:nvSpPr>
        <p:spPr>
          <a:xfrm>
            <a:off x="272250" y="4508075"/>
            <a:ext cx="225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/>
              <a:t>Website interpret bitflag</a:t>
            </a:r>
            <a:endParaRPr i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1396275" y="4166475"/>
            <a:ext cx="664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Case: </a:t>
            </a:r>
            <a:r>
              <a:rPr lang="vi"/>
              <a:t>A patient suspected of having hereditary breast cancer was recommended to undergo BRCA1/2 testing.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INTRODUCTION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625" y="977013"/>
            <a:ext cx="2925041" cy="31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7"/>
          <p:cNvPicPr preferRelativeResize="0"/>
          <p:nvPr/>
        </p:nvPicPr>
        <p:blipFill rotWithShape="1">
          <a:blip r:embed="rId4">
            <a:alphaModFix/>
          </a:blip>
          <a:srcRect b="0" l="35691" r="0" t="0"/>
          <a:stretch/>
        </p:blipFill>
        <p:spPr>
          <a:xfrm>
            <a:off x="2058225" y="739975"/>
            <a:ext cx="1885399" cy="216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62"/>
          <p:cNvSpPr txBox="1"/>
          <p:nvPr/>
        </p:nvSpPr>
        <p:spPr>
          <a:xfrm>
            <a:off x="78300" y="857400"/>
            <a:ext cx="38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SAM/BAM file &gt; </a:t>
            </a:r>
            <a:r>
              <a:rPr b="1" lang="vi"/>
              <a:t>MAPQ</a:t>
            </a:r>
            <a:endParaRPr b="1"/>
          </a:p>
        </p:txBody>
      </p:sp>
      <p:sp>
        <p:nvSpPr>
          <p:cNvPr id="683" name="Google Shape;683;p62"/>
          <p:cNvSpPr txBox="1"/>
          <p:nvPr/>
        </p:nvSpPr>
        <p:spPr>
          <a:xfrm>
            <a:off x="4292900" y="1391400"/>
            <a:ext cx="396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  <a:highlight>
                  <a:srgbClr val="FFFFFF"/>
                </a:highlight>
              </a:rPr>
              <a:t>“</a:t>
            </a:r>
            <a:r>
              <a:rPr b="1" lang="vi">
                <a:solidFill>
                  <a:schemeClr val="dk1"/>
                </a:solidFill>
                <a:highlight>
                  <a:srgbClr val="FFFFFF"/>
                </a:highlight>
              </a:rPr>
              <a:t>Mapping Quality Scores (</a:t>
            </a:r>
            <a:r>
              <a:rPr b="1" lang="vi">
                <a:solidFill>
                  <a:schemeClr val="dk1"/>
                </a:solidFill>
                <a:highlight>
                  <a:srgbClr val="FFFFFF"/>
                </a:highlight>
              </a:rPr>
              <a:t>MAPQ)</a:t>
            </a:r>
            <a:r>
              <a:rPr lang="vi">
                <a:solidFill>
                  <a:schemeClr val="dk1"/>
                </a:solidFill>
                <a:highlight>
                  <a:srgbClr val="FFFFFF"/>
                </a:highlight>
              </a:rPr>
              <a:t> quantify the probability that a read is misplaced.”</a:t>
            </a:r>
            <a:endParaRPr/>
          </a:p>
        </p:txBody>
      </p:sp>
      <p:pic>
        <p:nvPicPr>
          <p:cNvPr id="684" name="Google Shape;684;p62"/>
          <p:cNvPicPr preferRelativeResize="0"/>
          <p:nvPr/>
        </p:nvPicPr>
        <p:blipFill rotWithShape="1">
          <a:blip r:embed="rId3">
            <a:alphaModFix/>
          </a:blip>
          <a:srcRect b="0" l="-4580" r="4579" t="0"/>
          <a:stretch/>
        </p:blipFill>
        <p:spPr>
          <a:xfrm>
            <a:off x="794875" y="1502125"/>
            <a:ext cx="3323851" cy="331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2"/>
          <p:cNvSpPr txBox="1"/>
          <p:nvPr/>
        </p:nvSpPr>
        <p:spPr>
          <a:xfrm>
            <a:off x="4292900" y="2204275"/>
            <a:ext cx="4704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In BWA-MEM, MAPQ score: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>
                <a:solidFill>
                  <a:schemeClr val="dk1"/>
                </a:solidFill>
              </a:rPr>
              <a:t>Based on Phred score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>
                <a:solidFill>
                  <a:schemeClr val="dk1"/>
                </a:solidFill>
              </a:rPr>
              <a:t>Range: </a:t>
            </a:r>
            <a:r>
              <a:rPr lang="vi">
                <a:solidFill>
                  <a:schemeClr val="dk1"/>
                </a:solidFill>
              </a:rPr>
              <a:t>0 to 60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>
                <a:solidFill>
                  <a:schemeClr val="dk1"/>
                </a:solidFill>
              </a:rPr>
              <a:t>Higher scores indicating greater confidence in the mapping.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vi">
                <a:solidFill>
                  <a:schemeClr val="dk1"/>
                </a:solidFill>
              </a:rPr>
              <a:t>0: read could map multiple locations.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vi">
                <a:solidFill>
                  <a:schemeClr val="dk1"/>
                </a:solidFill>
              </a:rPr>
              <a:t>60: unique, highly confident mapping.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vi">
                <a:solidFill>
                  <a:schemeClr val="dk1"/>
                </a:solidFill>
              </a:rPr>
              <a:t>Different mapping tools may produce a different MAPQ.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6" name="Google Shape;686;p62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687" name="Google Shape;687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688" name="Google Shape;68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096" y="1924450"/>
            <a:ext cx="429375" cy="27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62"/>
          <p:cNvSpPr txBox="1"/>
          <p:nvPr/>
        </p:nvSpPr>
        <p:spPr>
          <a:xfrm>
            <a:off x="194925" y="1609325"/>
            <a:ext cx="4239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MAPQ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690" name="Google Shape;690;p62"/>
          <p:cNvSpPr txBox="1"/>
          <p:nvPr/>
        </p:nvSpPr>
        <p:spPr>
          <a:xfrm>
            <a:off x="99450" y="5401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3"/>
          <p:cNvSpPr txBox="1"/>
          <p:nvPr/>
        </p:nvSpPr>
        <p:spPr>
          <a:xfrm>
            <a:off x="154500" y="857400"/>
            <a:ext cx="38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SAM/BAM file &gt; </a:t>
            </a:r>
            <a:r>
              <a:rPr b="1" lang="vi"/>
              <a:t>CIGAR</a:t>
            </a:r>
            <a:endParaRPr b="1"/>
          </a:p>
        </p:txBody>
      </p:sp>
      <p:pic>
        <p:nvPicPr>
          <p:cNvPr id="696" name="Google Shape;69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000" y="1317597"/>
            <a:ext cx="4544299" cy="2058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7211" y="2984374"/>
            <a:ext cx="3843514" cy="21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63"/>
          <p:cNvSpPr txBox="1"/>
          <p:nvPr/>
        </p:nvSpPr>
        <p:spPr>
          <a:xfrm>
            <a:off x="1002575" y="3322900"/>
            <a:ext cx="251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CIGAR: </a:t>
            </a:r>
            <a:r>
              <a:rPr lang="vi">
                <a:solidFill>
                  <a:srgbClr val="E69138"/>
                </a:solidFill>
              </a:rPr>
              <a:t>2M2D3M1I2M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699" name="Google Shape;699;p63"/>
          <p:cNvSpPr txBox="1"/>
          <p:nvPr/>
        </p:nvSpPr>
        <p:spPr>
          <a:xfrm>
            <a:off x="1230375" y="3683900"/>
            <a:ext cx="23370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2 matches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2 deletes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3 matches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1 insert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2 matches</a:t>
            </a:r>
            <a:endParaRPr/>
          </a:p>
        </p:txBody>
      </p:sp>
      <p:sp>
        <p:nvSpPr>
          <p:cNvPr id="700" name="Google Shape;700;p63"/>
          <p:cNvSpPr txBox="1"/>
          <p:nvPr/>
        </p:nvSpPr>
        <p:spPr>
          <a:xfrm>
            <a:off x="5105400" y="1143000"/>
            <a:ext cx="373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CIGAR string </a:t>
            </a:r>
            <a:r>
              <a:rPr lang="vi"/>
              <a:t>describes how each read aligns to the reference genome.</a:t>
            </a:r>
            <a:endParaRPr/>
          </a:p>
        </p:txBody>
      </p:sp>
      <p:sp>
        <p:nvSpPr>
          <p:cNvPr id="701" name="Google Shape;701;p63"/>
          <p:cNvSpPr txBox="1"/>
          <p:nvPr/>
        </p:nvSpPr>
        <p:spPr>
          <a:xfrm>
            <a:off x="5105400" y="2033688"/>
            <a:ext cx="3527400" cy="73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200">
                <a:latin typeface="Space Mono"/>
                <a:ea typeface="Space Mono"/>
                <a:cs typeface="Space Mono"/>
                <a:sym typeface="Space Mono"/>
              </a:rPr>
              <a:t>Syntax</a:t>
            </a:r>
            <a:r>
              <a:rPr lang="vi" sz="1200">
                <a:latin typeface="Space Mono"/>
                <a:ea typeface="Space Mono"/>
                <a:cs typeface="Space Mono"/>
                <a:sym typeface="Space Mono"/>
              </a:rPr>
              <a:t>:</a:t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200">
                <a:solidFill>
                  <a:srgbClr val="111827"/>
                </a:solidFill>
                <a:highlight>
                  <a:srgbClr val="F7F7F8"/>
                </a:highlight>
                <a:latin typeface="Space Mono"/>
                <a:ea typeface="Space Mono"/>
                <a:cs typeface="Space Mono"/>
                <a:sym typeface="Space Mono"/>
              </a:rPr>
              <a:t>&lt;length&gt;&lt;operation&gt;</a:t>
            </a:r>
            <a:endParaRPr sz="1200"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702" name="Google Shape;702;p63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703" name="Google Shape;703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704" name="Google Shape;70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775" y="1892478"/>
            <a:ext cx="441225" cy="2924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63"/>
          <p:cNvSpPr txBox="1"/>
          <p:nvPr/>
        </p:nvSpPr>
        <p:spPr>
          <a:xfrm>
            <a:off x="290500" y="1525475"/>
            <a:ext cx="423900" cy="2616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500">
                <a:solidFill>
                  <a:srgbClr val="3D85C6"/>
                </a:solidFill>
              </a:rPr>
              <a:t>CIGAR</a:t>
            </a:r>
            <a:endParaRPr b="1" sz="500">
              <a:solidFill>
                <a:srgbClr val="3D85C6"/>
              </a:solidFill>
            </a:endParaRPr>
          </a:p>
        </p:txBody>
      </p:sp>
      <p:sp>
        <p:nvSpPr>
          <p:cNvPr id="706" name="Google Shape;706;p63"/>
          <p:cNvSpPr txBox="1"/>
          <p:nvPr/>
        </p:nvSpPr>
        <p:spPr>
          <a:xfrm>
            <a:off x="99450" y="540175"/>
            <a:ext cx="138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ALIGNMENT</a:t>
            </a:r>
            <a:endParaRPr b="1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712" name="Google Shape;71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750" y="821225"/>
            <a:ext cx="4304050" cy="4263049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64"/>
          <p:cNvSpPr txBox="1"/>
          <p:nvPr/>
        </p:nvSpPr>
        <p:spPr>
          <a:xfrm>
            <a:off x="5262925" y="3625675"/>
            <a:ext cx="3027000" cy="10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Insert size &lt; 2x read length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→ Overlap &amp; Partial overlap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→ Miss information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14" name="Google Shape;714;p64"/>
          <p:cNvSpPr txBox="1"/>
          <p:nvPr/>
        </p:nvSpPr>
        <p:spPr>
          <a:xfrm>
            <a:off x="64575" y="421625"/>
            <a:ext cx="2577300" cy="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Insert size calculation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715" name="Google Shape;71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725" y="1062675"/>
            <a:ext cx="4343400" cy="2343915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64"/>
          <p:cNvSpPr/>
          <p:nvPr/>
        </p:nvSpPr>
        <p:spPr>
          <a:xfrm>
            <a:off x="4659725" y="2002575"/>
            <a:ext cx="4343400" cy="1404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64"/>
          <p:cNvSpPr txBox="1"/>
          <p:nvPr/>
        </p:nvSpPr>
        <p:spPr>
          <a:xfrm>
            <a:off x="4572000" y="4804800"/>
            <a:ext cx="424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u="sng">
                <a:solidFill>
                  <a:schemeClr val="hlink"/>
                </a:solidFill>
                <a:hlinkClick r:id="rId5"/>
              </a:rPr>
              <a:t>https://www.sciencedirect.com/science/article/pii/S0888754321003815</a:t>
            </a:r>
            <a:r>
              <a:rPr lang="vi" sz="1000"/>
              <a:t> </a:t>
            </a:r>
            <a:endParaRPr sz="1000"/>
          </a:p>
        </p:txBody>
      </p:sp>
      <p:sp>
        <p:nvSpPr>
          <p:cNvPr id="718" name="Google Shape;718;p64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724" name="Google Shape;72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075" y="1002788"/>
            <a:ext cx="4052325" cy="40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6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726" name="Google Shape;726;p65"/>
          <p:cNvPicPr preferRelativeResize="0"/>
          <p:nvPr/>
        </p:nvPicPr>
        <p:blipFill rotWithShape="1">
          <a:blip r:embed="rId4">
            <a:alphaModFix/>
          </a:blip>
          <a:srcRect b="6336" l="17172" r="14329" t="11904"/>
          <a:stretch/>
        </p:blipFill>
        <p:spPr>
          <a:xfrm>
            <a:off x="5065500" y="1342563"/>
            <a:ext cx="3092674" cy="2458374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65"/>
          <p:cNvSpPr txBox="1"/>
          <p:nvPr/>
        </p:nvSpPr>
        <p:spPr>
          <a:xfrm>
            <a:off x="152325" y="554925"/>
            <a:ext cx="31038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Chromosome mapped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28" name="Google Shape;728;p65"/>
          <p:cNvSpPr txBox="1"/>
          <p:nvPr/>
        </p:nvSpPr>
        <p:spPr>
          <a:xfrm>
            <a:off x="5054550" y="4053400"/>
            <a:ext cx="3246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2"/>
                </a:solidFill>
              </a:rPr>
              <a:t>Most reads mapped to chr13 &amp; chr17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34" name="Google Shape;734;p66"/>
          <p:cNvSpPr txBox="1"/>
          <p:nvPr/>
        </p:nvSpPr>
        <p:spPr>
          <a:xfrm>
            <a:off x="97475" y="478175"/>
            <a:ext cx="3816600" cy="3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Integrative Genomics Viewer (IGV)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35" name="Google Shape;735;p6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736" name="Google Shape;73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438" y="948525"/>
            <a:ext cx="6665118" cy="40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737" name="Google Shape;737;p66"/>
          <p:cNvSpPr txBox="1"/>
          <p:nvPr/>
        </p:nvSpPr>
        <p:spPr>
          <a:xfrm>
            <a:off x="0" y="4743300"/>
            <a:ext cx="169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u="sng">
                <a:solidFill>
                  <a:schemeClr val="hlink"/>
                </a:solidFill>
                <a:hlinkClick r:id="rId4"/>
              </a:rPr>
              <a:t>https://igv.org/app/</a:t>
            </a:r>
            <a:r>
              <a:rPr lang="vi"/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/>
          <p:nvPr/>
        </p:nvSpPr>
        <p:spPr>
          <a:xfrm>
            <a:off x="4106700" y="1293450"/>
            <a:ext cx="1997400" cy="6156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7"/>
          <p:cNvSpPr/>
          <p:nvPr/>
        </p:nvSpPr>
        <p:spPr>
          <a:xfrm rot="-5400000">
            <a:off x="4476350" y="2228050"/>
            <a:ext cx="1161900" cy="13818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67"/>
          <p:cNvSpPr/>
          <p:nvPr/>
        </p:nvSpPr>
        <p:spPr>
          <a:xfrm>
            <a:off x="322475" y="2128350"/>
            <a:ext cx="3355200" cy="6156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67"/>
          <p:cNvSpPr txBox="1"/>
          <p:nvPr/>
        </p:nvSpPr>
        <p:spPr>
          <a:xfrm>
            <a:off x="1744425" y="2244800"/>
            <a:ext cx="597000" cy="4002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QC</a:t>
            </a:r>
            <a:endParaRPr b="1"/>
          </a:p>
        </p:txBody>
      </p:sp>
      <p:sp>
        <p:nvSpPr>
          <p:cNvPr id="746" name="Google Shape;746;p67"/>
          <p:cNvSpPr txBox="1"/>
          <p:nvPr/>
        </p:nvSpPr>
        <p:spPr>
          <a:xfrm>
            <a:off x="4472288" y="1401138"/>
            <a:ext cx="1170000" cy="4002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Mapping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47" name="Google Shape;747;p67"/>
          <p:cNvSpPr txBox="1"/>
          <p:nvPr/>
        </p:nvSpPr>
        <p:spPr>
          <a:xfrm>
            <a:off x="4472288" y="3000400"/>
            <a:ext cx="1170000" cy="4002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EFEFEF"/>
                </a:solidFill>
              </a:rPr>
              <a:t>Trimming</a:t>
            </a:r>
            <a:endParaRPr b="1">
              <a:solidFill>
                <a:srgbClr val="EFEFEF"/>
              </a:solidFill>
            </a:endParaRPr>
          </a:p>
        </p:txBody>
      </p:sp>
      <p:cxnSp>
        <p:nvCxnSpPr>
          <p:cNvPr id="748" name="Google Shape;748;p67"/>
          <p:cNvCxnSpPr>
            <a:stCxn id="745" idx="3"/>
            <a:endCxn id="746" idx="1"/>
          </p:cNvCxnSpPr>
          <p:nvPr/>
        </p:nvCxnSpPr>
        <p:spPr>
          <a:xfrm flipH="1" rot="10800000">
            <a:off x="2341425" y="1601300"/>
            <a:ext cx="2130900" cy="843600"/>
          </a:xfrm>
          <a:prstGeom prst="bentConnector3">
            <a:avLst>
              <a:gd fmla="val 6476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49" name="Google Shape;749;p67"/>
          <p:cNvCxnSpPr>
            <a:stCxn id="745" idx="3"/>
            <a:endCxn id="747" idx="1"/>
          </p:cNvCxnSpPr>
          <p:nvPr/>
        </p:nvCxnSpPr>
        <p:spPr>
          <a:xfrm>
            <a:off x="2341425" y="2444900"/>
            <a:ext cx="2130900" cy="755700"/>
          </a:xfrm>
          <a:prstGeom prst="bentConnector3">
            <a:avLst>
              <a:gd fmla="val 6476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0" name="Google Shape;750;p67"/>
          <p:cNvSpPr txBox="1"/>
          <p:nvPr/>
        </p:nvSpPr>
        <p:spPr>
          <a:xfrm>
            <a:off x="2410213" y="2132688"/>
            <a:ext cx="157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Quality looks good?</a:t>
            </a:r>
            <a:endParaRPr i="1" sz="1000"/>
          </a:p>
        </p:txBody>
      </p:sp>
      <p:sp>
        <p:nvSpPr>
          <p:cNvPr id="751" name="Google Shape;751;p67"/>
          <p:cNvSpPr txBox="1"/>
          <p:nvPr/>
        </p:nvSpPr>
        <p:spPr>
          <a:xfrm>
            <a:off x="3677625" y="1353450"/>
            <a:ext cx="6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Yes</a:t>
            </a:r>
            <a:endParaRPr i="1" sz="1000"/>
          </a:p>
        </p:txBody>
      </p:sp>
      <p:sp>
        <p:nvSpPr>
          <p:cNvPr id="752" name="Google Shape;752;p67"/>
          <p:cNvSpPr txBox="1"/>
          <p:nvPr/>
        </p:nvSpPr>
        <p:spPr>
          <a:xfrm>
            <a:off x="3733913" y="2911925"/>
            <a:ext cx="6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No</a:t>
            </a:r>
            <a:endParaRPr i="1" sz="1000"/>
          </a:p>
        </p:txBody>
      </p:sp>
      <p:sp>
        <p:nvSpPr>
          <p:cNvPr id="753" name="Google Shape;753;p67"/>
          <p:cNvSpPr txBox="1"/>
          <p:nvPr/>
        </p:nvSpPr>
        <p:spPr>
          <a:xfrm>
            <a:off x="481925" y="2244800"/>
            <a:ext cx="1008000" cy="4002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raw data</a:t>
            </a:r>
            <a:endParaRPr b="1"/>
          </a:p>
        </p:txBody>
      </p:sp>
      <p:cxnSp>
        <p:nvCxnSpPr>
          <p:cNvPr id="754" name="Google Shape;754;p67"/>
          <p:cNvCxnSpPr>
            <a:stCxn id="753" idx="3"/>
            <a:endCxn id="745" idx="1"/>
          </p:cNvCxnSpPr>
          <p:nvPr/>
        </p:nvCxnSpPr>
        <p:spPr>
          <a:xfrm>
            <a:off x="1489925" y="2444900"/>
            <a:ext cx="2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67"/>
          <p:cNvSpPr txBox="1"/>
          <p:nvPr/>
        </p:nvSpPr>
        <p:spPr>
          <a:xfrm>
            <a:off x="6090925" y="1293425"/>
            <a:ext cx="1738800" cy="615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Mapped post-proccessing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756" name="Google Shape;756;p67"/>
          <p:cNvSpPr txBox="1"/>
          <p:nvPr/>
        </p:nvSpPr>
        <p:spPr>
          <a:xfrm>
            <a:off x="1852700" y="2701000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FastQC</a:t>
            </a:r>
            <a:endParaRPr i="1" sz="1000"/>
          </a:p>
        </p:txBody>
      </p:sp>
      <p:cxnSp>
        <p:nvCxnSpPr>
          <p:cNvPr id="757" name="Google Shape;757;p67"/>
          <p:cNvCxnSpPr>
            <a:stCxn id="746" idx="3"/>
            <a:endCxn id="755" idx="1"/>
          </p:cNvCxnSpPr>
          <p:nvPr/>
        </p:nvCxnSpPr>
        <p:spPr>
          <a:xfrm>
            <a:off x="5642288" y="1601238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58" name="Google Shape;758;p67"/>
          <p:cNvSpPr txBox="1"/>
          <p:nvPr/>
        </p:nvSpPr>
        <p:spPr>
          <a:xfrm>
            <a:off x="6090925" y="3625575"/>
            <a:ext cx="1738800" cy="615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Downstream Analysis</a:t>
            </a:r>
            <a:endParaRPr b="1"/>
          </a:p>
        </p:txBody>
      </p:sp>
      <p:sp>
        <p:nvSpPr>
          <p:cNvPr id="759" name="Google Shape;759;p67"/>
          <p:cNvSpPr txBox="1"/>
          <p:nvPr/>
        </p:nvSpPr>
        <p:spPr>
          <a:xfrm>
            <a:off x="6090925" y="2567200"/>
            <a:ext cx="1738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EFEFEF"/>
                </a:solidFill>
              </a:rPr>
              <a:t>Aligment QC</a:t>
            </a:r>
            <a:endParaRPr b="1">
              <a:solidFill>
                <a:srgbClr val="EFEFEF"/>
              </a:solidFill>
            </a:endParaRPr>
          </a:p>
        </p:txBody>
      </p:sp>
      <p:cxnSp>
        <p:nvCxnSpPr>
          <p:cNvPr id="760" name="Google Shape;760;p67"/>
          <p:cNvCxnSpPr>
            <a:stCxn id="755" idx="2"/>
            <a:endCxn id="759" idx="0"/>
          </p:cNvCxnSpPr>
          <p:nvPr/>
        </p:nvCxnSpPr>
        <p:spPr>
          <a:xfrm>
            <a:off x="6960325" y="1909025"/>
            <a:ext cx="0" cy="6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1" name="Google Shape;761;p67"/>
          <p:cNvCxnSpPr>
            <a:stCxn id="759" idx="2"/>
            <a:endCxn id="758" idx="0"/>
          </p:cNvCxnSpPr>
          <p:nvPr/>
        </p:nvCxnSpPr>
        <p:spPr>
          <a:xfrm>
            <a:off x="6960325" y="2967400"/>
            <a:ext cx="0" cy="6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2" name="Google Shape;762;p67"/>
          <p:cNvCxnSpPr>
            <a:stCxn id="747" idx="0"/>
            <a:endCxn id="746" idx="2"/>
          </p:cNvCxnSpPr>
          <p:nvPr/>
        </p:nvCxnSpPr>
        <p:spPr>
          <a:xfrm rot="10800000">
            <a:off x="5057288" y="1801300"/>
            <a:ext cx="0" cy="119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763" name="Google Shape;763;p67"/>
          <p:cNvPicPr preferRelativeResize="0"/>
          <p:nvPr/>
        </p:nvPicPr>
        <p:blipFill rotWithShape="1">
          <a:blip r:embed="rId3">
            <a:alphaModFix/>
          </a:blip>
          <a:srcRect b="17849" l="0" r="0" t="-17850"/>
          <a:stretch/>
        </p:blipFill>
        <p:spPr>
          <a:xfrm>
            <a:off x="623825" y="2700999"/>
            <a:ext cx="635644" cy="7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67"/>
          <p:cNvSpPr txBox="1"/>
          <p:nvPr/>
        </p:nvSpPr>
        <p:spPr>
          <a:xfrm>
            <a:off x="4527500" y="3456700"/>
            <a:ext cx="105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Trimmomatic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FastQC</a:t>
            </a:r>
            <a:endParaRPr i="1" sz="1000"/>
          </a:p>
        </p:txBody>
      </p:sp>
      <p:sp>
        <p:nvSpPr>
          <p:cNvPr id="765" name="Google Shape;765;p67"/>
          <p:cNvSpPr txBox="1"/>
          <p:nvPr/>
        </p:nvSpPr>
        <p:spPr>
          <a:xfrm>
            <a:off x="4423200" y="1704963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bwa</a:t>
            </a:r>
            <a:endParaRPr i="1" sz="1000"/>
          </a:p>
        </p:txBody>
      </p:sp>
      <p:pic>
        <p:nvPicPr>
          <p:cNvPr id="766" name="Google Shape;766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071" y="763600"/>
            <a:ext cx="448500" cy="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67"/>
          <p:cNvSpPr txBox="1"/>
          <p:nvPr/>
        </p:nvSpPr>
        <p:spPr>
          <a:xfrm>
            <a:off x="7054750" y="1853738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GATK</a:t>
            </a:r>
            <a:endParaRPr i="1" sz="1000"/>
          </a:p>
        </p:txBody>
      </p:sp>
      <p:sp>
        <p:nvSpPr>
          <p:cNvPr id="768" name="Google Shape;768;p67"/>
          <p:cNvSpPr txBox="1"/>
          <p:nvPr/>
        </p:nvSpPr>
        <p:spPr>
          <a:xfrm>
            <a:off x="7053850" y="2911913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GATK</a:t>
            </a:r>
            <a:endParaRPr i="1" sz="1000"/>
          </a:p>
        </p:txBody>
      </p:sp>
      <p:pic>
        <p:nvPicPr>
          <p:cNvPr id="769" name="Google Shape;76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312" y="3625600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071" y="839800"/>
            <a:ext cx="448500" cy="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72" name="Google Shape;772;p67"/>
          <p:cNvSpPr txBox="1"/>
          <p:nvPr/>
        </p:nvSpPr>
        <p:spPr>
          <a:xfrm>
            <a:off x="251850" y="616375"/>
            <a:ext cx="65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UPSTREAM ANALYSIS WORKFLOW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773" name="Google Shape;773;p6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/ MAPPING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79" name="Google Shape;779;p68"/>
          <p:cNvSpPr txBox="1"/>
          <p:nvPr/>
        </p:nvSpPr>
        <p:spPr>
          <a:xfrm>
            <a:off x="2826150" y="2002350"/>
            <a:ext cx="3491700" cy="954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>
                <a:solidFill>
                  <a:srgbClr val="FFF2CC"/>
                </a:solidFill>
              </a:rPr>
              <a:t>MAPPED READ POST-PROCESSING</a:t>
            </a:r>
            <a:endParaRPr b="1" sz="25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69"/>
          <p:cNvSpPr txBox="1"/>
          <p:nvPr/>
        </p:nvSpPr>
        <p:spPr>
          <a:xfrm>
            <a:off x="172775" y="465175"/>
            <a:ext cx="297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69"/>
          <p:cNvSpPr txBox="1"/>
          <p:nvPr/>
        </p:nvSpPr>
        <p:spPr>
          <a:xfrm>
            <a:off x="603100" y="1474325"/>
            <a:ext cx="5099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Post-processing: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Sorting, Indexing BAM file and Mark Duplicates</a:t>
            </a:r>
            <a:endParaRPr/>
          </a:p>
        </p:txBody>
      </p:sp>
      <p:sp>
        <p:nvSpPr>
          <p:cNvPr id="786" name="Google Shape;786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87" name="Google Shape;787;p69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MAPPED READS POST-PROCESSING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2" name="Google Shape;79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62" y="784000"/>
            <a:ext cx="5316874" cy="4161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p70"/>
          <p:cNvSpPr txBox="1"/>
          <p:nvPr/>
        </p:nvSpPr>
        <p:spPr>
          <a:xfrm>
            <a:off x="0" y="0"/>
            <a:ext cx="533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dk1"/>
                </a:solidFill>
              </a:rPr>
              <a:t>4. Mapped reads post-processing</a:t>
            </a:r>
            <a:endParaRPr b="1"/>
          </a:p>
        </p:txBody>
      </p:sp>
      <p:sp>
        <p:nvSpPr>
          <p:cNvPr id="794" name="Google Shape;794;p70"/>
          <p:cNvSpPr txBox="1"/>
          <p:nvPr/>
        </p:nvSpPr>
        <p:spPr>
          <a:xfrm>
            <a:off x="0" y="527650"/>
            <a:ext cx="30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Marking &amp; removing duplicates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795" name="Google Shape;795;p70"/>
          <p:cNvSpPr txBox="1"/>
          <p:nvPr/>
        </p:nvSpPr>
        <p:spPr>
          <a:xfrm>
            <a:off x="5401625" y="1410875"/>
            <a:ext cx="3203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Duplicates read: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PCR duplicates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vi"/>
              <a:t>Optical duplicates</a:t>
            </a:r>
            <a:endParaRPr/>
          </a:p>
        </p:txBody>
      </p:sp>
      <p:sp>
        <p:nvSpPr>
          <p:cNvPr id="796" name="Google Shape;796;p70"/>
          <p:cNvSpPr txBox="1"/>
          <p:nvPr/>
        </p:nvSpPr>
        <p:spPr>
          <a:xfrm>
            <a:off x="5401625" y="2272700"/>
            <a:ext cx="3742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→ </a:t>
            </a:r>
            <a:r>
              <a:rPr lang="vi">
                <a:solidFill>
                  <a:schemeClr val="dk1"/>
                </a:solidFill>
              </a:rPr>
              <a:t>Duplicate reads can be problematic in downstream analyses, particularly in variant calling</a:t>
            </a:r>
            <a:endParaRPr/>
          </a:p>
        </p:txBody>
      </p:sp>
      <p:sp>
        <p:nvSpPr>
          <p:cNvPr id="797" name="Google Shape;797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798" name="Google Shape;798;p7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MAPPED READS POST-PROCESSING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804" name="Google Shape;8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00" y="2038275"/>
            <a:ext cx="8481473" cy="1199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71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MAPPED READS POST-PROCESSING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25" y="880200"/>
            <a:ext cx="8488351" cy="3280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INTRODUCTION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72"/>
          <p:cNvSpPr txBox="1"/>
          <p:nvPr/>
        </p:nvSpPr>
        <p:spPr>
          <a:xfrm>
            <a:off x="149750" y="567950"/>
            <a:ext cx="304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Marking &amp; removing duplicates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811" name="Google Shape;811;p72"/>
          <p:cNvSpPr txBox="1"/>
          <p:nvPr/>
        </p:nvSpPr>
        <p:spPr>
          <a:xfrm>
            <a:off x="408925" y="1277950"/>
            <a:ext cx="8326500" cy="104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gatk SortSam \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--INPUT S11_aln.bam \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--OUTPUT S11_aln_sorted.bam \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--SORT_ORDER coordinate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12" name="Google Shape;812;p72"/>
          <p:cNvSpPr txBox="1"/>
          <p:nvPr/>
        </p:nvSpPr>
        <p:spPr>
          <a:xfrm>
            <a:off x="279100" y="890475"/>
            <a:ext cx="34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Sort the BAM file by coordinate</a:t>
            </a:r>
            <a:endParaRPr b="1"/>
          </a:p>
        </p:txBody>
      </p:sp>
      <p:sp>
        <p:nvSpPr>
          <p:cNvPr id="813" name="Google Shape;813;p72"/>
          <p:cNvSpPr txBox="1"/>
          <p:nvPr/>
        </p:nvSpPr>
        <p:spPr>
          <a:xfrm>
            <a:off x="408925" y="3182950"/>
            <a:ext cx="8326500" cy="10467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gatk MarkDuplicates \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--INPUT S11_aln_sorted.bam \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--OUTPUT S11_aln_dedup.bam \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--METRICS_FILE S11_MarkDup.metrics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14" name="Google Shape;814;p72"/>
          <p:cNvSpPr txBox="1"/>
          <p:nvPr/>
        </p:nvSpPr>
        <p:spPr>
          <a:xfrm>
            <a:off x="345550" y="2724600"/>
            <a:ext cx="260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Mark Duplicates</a:t>
            </a:r>
            <a:endParaRPr b="1"/>
          </a:p>
        </p:txBody>
      </p:sp>
      <p:sp>
        <p:nvSpPr>
          <p:cNvPr id="815" name="Google Shape;815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16" name="Google Shape;816;p72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MAPPED READS POST-PROCESSING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817" name="Google Shape;81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725" y="1592475"/>
            <a:ext cx="1046700" cy="104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4075" y="3482750"/>
            <a:ext cx="937325" cy="9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1300" y="3353775"/>
            <a:ext cx="311425" cy="3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20700" y="3550587"/>
            <a:ext cx="311425" cy="3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73"/>
          <p:cNvSpPr txBox="1"/>
          <p:nvPr/>
        </p:nvSpPr>
        <p:spPr>
          <a:xfrm>
            <a:off x="236150" y="996175"/>
            <a:ext cx="8326500" cy="8313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samtools view </a:t>
            </a: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S11_aln_dedup.bam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indent="0" lvl="0" marL="0" marR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samtools view -f 0x400 </a:t>
            </a:r>
            <a:r>
              <a:rPr lang="vi">
                <a:solidFill>
                  <a:srgbClr val="333333"/>
                </a:solidFill>
                <a:latin typeface="Space Mono"/>
                <a:ea typeface="Space Mono"/>
                <a:cs typeface="Space Mono"/>
                <a:sym typeface="Space Mono"/>
              </a:rPr>
              <a:t>S11_aln_dedup.bam</a:t>
            </a:r>
            <a:endParaRPr>
              <a:solidFill>
                <a:srgbClr val="333333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26" name="Google Shape;826;p73"/>
          <p:cNvSpPr txBox="1"/>
          <p:nvPr/>
        </p:nvSpPr>
        <p:spPr>
          <a:xfrm>
            <a:off x="119625" y="604275"/>
            <a:ext cx="412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View the marked duplicate reads with flag</a:t>
            </a:r>
            <a:endParaRPr b="1"/>
          </a:p>
        </p:txBody>
      </p:sp>
      <p:sp>
        <p:nvSpPr>
          <p:cNvPr id="827" name="Google Shape;827;p73"/>
          <p:cNvSpPr txBox="1"/>
          <p:nvPr/>
        </p:nvSpPr>
        <p:spPr>
          <a:xfrm>
            <a:off x="156825" y="2150425"/>
            <a:ext cx="73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Discriminate Optical and PCR duplication</a:t>
            </a:r>
            <a:endParaRPr b="1"/>
          </a:p>
        </p:txBody>
      </p:sp>
      <p:sp>
        <p:nvSpPr>
          <p:cNvPr id="828" name="Google Shape;828;p73"/>
          <p:cNvSpPr txBox="1"/>
          <p:nvPr/>
        </p:nvSpPr>
        <p:spPr>
          <a:xfrm>
            <a:off x="236150" y="3167875"/>
            <a:ext cx="8326500" cy="169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gatk MarkDuplicates 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--INPUT S11_aln_sorted.bam 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--OUTPUT S11_aln_dedup.bam 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">
                <a:solidFill>
                  <a:schemeClr val="dk1"/>
                </a:solidFill>
              </a:rPr>
              <a:t>--METRICS_FILE S11_MarkDup_PCR_OPT.metrics \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  <a:highlight>
                  <a:srgbClr val="F1C232"/>
                </a:highlight>
              </a:rPr>
              <a:t>--TAGGING_POLICY All</a:t>
            </a:r>
            <a:endParaRPr>
              <a:solidFill>
                <a:schemeClr val="dk1"/>
              </a:solidFill>
              <a:highlight>
                <a:srgbClr val="F1C232"/>
              </a:highlight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samtools view -f 0x400 NIST7035_dedup.bam | grep DT:Z:SQ | less -S</a:t>
            </a:r>
            <a:endParaRPr>
              <a:solidFill>
                <a:schemeClr val="dk1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sp>
        <p:nvSpPr>
          <p:cNvPr id="829" name="Google Shape;829;p73"/>
          <p:cNvSpPr txBox="1"/>
          <p:nvPr/>
        </p:nvSpPr>
        <p:spPr>
          <a:xfrm>
            <a:off x="236150" y="2550625"/>
            <a:ext cx="81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Marked the read as an </a:t>
            </a:r>
            <a:r>
              <a:rPr lang="vi">
                <a:solidFill>
                  <a:schemeClr val="dk1"/>
                </a:solidFill>
                <a:highlight>
                  <a:srgbClr val="FFF2CC"/>
                </a:highlight>
              </a:rPr>
              <a:t>optical duplicated (DT:Z:SQ)</a:t>
            </a:r>
            <a:r>
              <a:rPr lang="vi">
                <a:solidFill>
                  <a:schemeClr val="dk1"/>
                </a:solidFill>
              </a:rPr>
              <a:t> &amp; </a:t>
            </a:r>
            <a:r>
              <a:rPr lang="vi">
                <a:solidFill>
                  <a:schemeClr val="dk1"/>
                </a:solidFill>
                <a:highlight>
                  <a:srgbClr val="CFE2F3"/>
                </a:highlight>
              </a:rPr>
              <a:t>PCR duplicated (DT:Z:LB)</a:t>
            </a:r>
            <a:endParaRPr>
              <a:solidFill>
                <a:schemeClr val="dk1"/>
              </a:solidFill>
              <a:highlight>
                <a:srgbClr val="CFE2F3"/>
              </a:highlight>
            </a:endParaRPr>
          </a:p>
        </p:txBody>
      </p:sp>
      <p:sp>
        <p:nvSpPr>
          <p:cNvPr id="830" name="Google Shape;830;p7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831" name="Google Shape;83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850" y="1201225"/>
            <a:ext cx="1035625" cy="103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1525" y="106262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7275" y="3135600"/>
            <a:ext cx="962426" cy="9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2725" y="3183038"/>
            <a:ext cx="867549" cy="867549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73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MAPPED READS POST-PROCESSING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7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841" name="Google Shape;8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75" y="903000"/>
            <a:ext cx="3542325" cy="354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74"/>
          <p:cNvSpPr txBox="1"/>
          <p:nvPr/>
        </p:nvSpPr>
        <p:spPr>
          <a:xfrm>
            <a:off x="700675" y="4051725"/>
            <a:ext cx="3487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Most are PCR duplicates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3" name="Google Shape;843;p74"/>
          <p:cNvPicPr preferRelativeResize="0"/>
          <p:nvPr/>
        </p:nvPicPr>
        <p:blipFill rotWithShape="1">
          <a:blip r:embed="rId4">
            <a:alphaModFix/>
          </a:blip>
          <a:srcRect b="0" l="0" r="56681" t="0"/>
          <a:stretch/>
        </p:blipFill>
        <p:spPr>
          <a:xfrm>
            <a:off x="4995925" y="418700"/>
            <a:ext cx="37462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74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MAPPED READS POST-PROCESSING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845" name="Google Shape;845;p74"/>
          <p:cNvSpPr txBox="1"/>
          <p:nvPr/>
        </p:nvSpPr>
        <p:spPr>
          <a:xfrm>
            <a:off x="822838" y="984675"/>
            <a:ext cx="2837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S11_aln_sorted.bam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7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51" name="Google Shape;851;p75"/>
          <p:cNvSpPr txBox="1"/>
          <p:nvPr/>
        </p:nvSpPr>
        <p:spPr>
          <a:xfrm>
            <a:off x="148225" y="699300"/>
            <a:ext cx="348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Remove Duplicate</a:t>
            </a:r>
            <a:endParaRPr b="1"/>
          </a:p>
        </p:txBody>
      </p:sp>
      <p:sp>
        <p:nvSpPr>
          <p:cNvPr id="852" name="Google Shape;852;p7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MAPPED READS POST-PROCESSING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853" name="Google Shape;853;p75"/>
          <p:cNvSpPr txBox="1"/>
          <p:nvPr/>
        </p:nvSpPr>
        <p:spPr>
          <a:xfrm>
            <a:off x="236150" y="1110475"/>
            <a:ext cx="8326500" cy="126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333333"/>
                </a:solidFill>
              </a:rPr>
              <a:t>gatk MarkDuplicates </a:t>
            </a:r>
            <a:r>
              <a:rPr b="1" lang="vi">
                <a:solidFill>
                  <a:srgbClr val="666666"/>
                </a:solidFill>
                <a:highlight>
                  <a:srgbClr val="FFF0F0"/>
                </a:highlight>
              </a:rPr>
              <a:t>\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333333"/>
                </a:solidFill>
              </a:rPr>
              <a:t>--INPUT </a:t>
            </a:r>
            <a:r>
              <a:rPr lang="vi">
                <a:solidFill>
                  <a:srgbClr val="996633"/>
                </a:solidFill>
              </a:rPr>
              <a:t>$p_align</a:t>
            </a:r>
            <a:r>
              <a:rPr lang="vi">
                <a:solidFill>
                  <a:srgbClr val="333333"/>
                </a:solidFill>
              </a:rPr>
              <a:t>/sample2/NIST7035_sorted.bam </a:t>
            </a:r>
            <a:r>
              <a:rPr b="1" lang="vi">
                <a:solidFill>
                  <a:srgbClr val="666666"/>
                </a:solidFill>
                <a:highlight>
                  <a:srgbClr val="FFF0F0"/>
                </a:highlight>
              </a:rPr>
              <a:t>\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333333"/>
                </a:solidFill>
              </a:rPr>
              <a:t>--OUTPUT </a:t>
            </a:r>
            <a:r>
              <a:rPr lang="vi">
                <a:solidFill>
                  <a:srgbClr val="996633"/>
                </a:solidFill>
              </a:rPr>
              <a:t>$p_align</a:t>
            </a:r>
            <a:r>
              <a:rPr lang="vi">
                <a:solidFill>
                  <a:srgbClr val="333333"/>
                </a:solidFill>
              </a:rPr>
              <a:t>/sample2/NIST7035_remove_dup.bam </a:t>
            </a:r>
            <a:r>
              <a:rPr b="1" lang="vi">
                <a:solidFill>
                  <a:srgbClr val="666666"/>
                </a:solidFill>
                <a:highlight>
                  <a:srgbClr val="FFF0F0"/>
                </a:highlight>
              </a:rPr>
              <a:t>\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333333"/>
                </a:solidFill>
              </a:rPr>
              <a:t>--METRICS_FILE </a:t>
            </a:r>
            <a:r>
              <a:rPr lang="vi">
                <a:solidFill>
                  <a:srgbClr val="996633"/>
                </a:solidFill>
              </a:rPr>
              <a:t>$p_align</a:t>
            </a:r>
            <a:r>
              <a:rPr lang="vi">
                <a:solidFill>
                  <a:srgbClr val="333333"/>
                </a:solidFill>
              </a:rPr>
              <a:t>/sample2/NIST7035_remove_dup.metrics2 </a:t>
            </a:r>
            <a:r>
              <a:rPr b="1" lang="vi">
                <a:solidFill>
                  <a:srgbClr val="666666"/>
                </a:solidFill>
                <a:highlight>
                  <a:srgbClr val="FFF0F0"/>
                </a:highlight>
              </a:rPr>
              <a:t>\</a:t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870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rgbClr val="333333"/>
                </a:solidFill>
                <a:highlight>
                  <a:srgbClr val="FFF2CC"/>
                </a:highlight>
              </a:rPr>
              <a:t>--REMOVE_DUPLICATES </a:t>
            </a:r>
            <a:r>
              <a:rPr lang="vi">
                <a:solidFill>
                  <a:srgbClr val="007020"/>
                </a:solidFill>
                <a:highlight>
                  <a:srgbClr val="FFF2CC"/>
                </a:highlight>
              </a:rPr>
              <a:t>true</a:t>
            </a:r>
            <a:endParaRPr>
              <a:solidFill>
                <a:schemeClr val="dk1"/>
              </a:solidFill>
              <a:highlight>
                <a:srgbClr val="FFF2CC"/>
              </a:highlight>
            </a:endParaRPr>
          </a:p>
        </p:txBody>
      </p:sp>
      <p:pic>
        <p:nvPicPr>
          <p:cNvPr id="854" name="Google Shape;85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3075" y="1634425"/>
            <a:ext cx="937325" cy="93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75050" y="1656487"/>
            <a:ext cx="170075" cy="1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75050" y="1826562"/>
            <a:ext cx="170075" cy="1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375050" y="2018062"/>
            <a:ext cx="170075" cy="17007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p75"/>
          <p:cNvSpPr txBox="1"/>
          <p:nvPr/>
        </p:nvSpPr>
        <p:spPr>
          <a:xfrm>
            <a:off x="1008300" y="3120075"/>
            <a:ext cx="7238100" cy="5484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rgbClr val="FF0000"/>
                </a:solidFill>
              </a:rPr>
              <a:t>But should we remove duplicates?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64" name="Google Shape;864;p76"/>
          <p:cNvSpPr txBox="1"/>
          <p:nvPr/>
        </p:nvSpPr>
        <p:spPr>
          <a:xfrm>
            <a:off x="862625" y="1483400"/>
            <a:ext cx="4023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2 key parameters for Alignment Quality Control: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Read Depth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vi"/>
              <a:t>Coverage</a:t>
            </a:r>
            <a:endParaRPr/>
          </a:p>
        </p:txBody>
      </p:sp>
      <p:sp>
        <p:nvSpPr>
          <p:cNvPr id="865" name="Google Shape;865;p7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DATA: QUALITY CONTROL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871" name="Google Shape;871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625" y="911250"/>
            <a:ext cx="6128349" cy="34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7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DATA: QUALITY CONTROL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873" name="Google Shape;873;p77"/>
          <p:cNvSpPr txBox="1"/>
          <p:nvPr/>
        </p:nvSpPr>
        <p:spPr>
          <a:xfrm>
            <a:off x="418750" y="4464600"/>
            <a:ext cx="83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The more reads there are, the more certain we can be about the genotype at any given position.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79" name="Google Shape;879;p78"/>
          <p:cNvSpPr txBox="1"/>
          <p:nvPr/>
        </p:nvSpPr>
        <p:spPr>
          <a:xfrm>
            <a:off x="161900" y="697025"/>
            <a:ext cx="258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WES &amp; Target Sequencing</a:t>
            </a:r>
            <a:endParaRPr b="1"/>
          </a:p>
        </p:txBody>
      </p:sp>
      <p:pic>
        <p:nvPicPr>
          <p:cNvPr id="880" name="Google Shape;88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0877" y="905100"/>
            <a:ext cx="780800" cy="84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8475" y="1404451"/>
            <a:ext cx="5370850" cy="334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DATA: QUALITY CONTROL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883" name="Google Shape;88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7113" y="1862313"/>
            <a:ext cx="2068333" cy="2691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889" name="Google Shape;889;p79"/>
          <p:cNvSpPr txBox="1"/>
          <p:nvPr/>
        </p:nvSpPr>
        <p:spPr>
          <a:xfrm>
            <a:off x="236150" y="1110475"/>
            <a:ext cx="8326500" cy="129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333333"/>
                </a:solidFill>
              </a:rPr>
              <a:t>bedtools coverage </a:t>
            </a:r>
            <a:r>
              <a:rPr b="1" lang="vi" sz="1100">
                <a:solidFill>
                  <a:srgbClr val="666666"/>
                </a:solidFill>
                <a:highlight>
                  <a:srgbClr val="FFF0F0"/>
                </a:highlight>
              </a:rPr>
              <a:t>\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333333"/>
                </a:solidFill>
              </a:rPr>
              <a:t>-hist </a:t>
            </a:r>
            <a:r>
              <a:rPr b="1" lang="vi" sz="1100">
                <a:solidFill>
                  <a:srgbClr val="666666"/>
                </a:solidFill>
                <a:highlight>
                  <a:srgbClr val="FFF0F0"/>
                </a:highlight>
              </a:rPr>
              <a:t>\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333333"/>
                </a:solidFill>
              </a:rPr>
              <a:t>-a </a:t>
            </a:r>
            <a:r>
              <a:rPr lang="vi" sz="1100">
                <a:solidFill>
                  <a:srgbClr val="996633"/>
                </a:solidFill>
              </a:rPr>
              <a:t>$p_ref</a:t>
            </a:r>
            <a:r>
              <a:rPr lang="vi" sz="1100">
                <a:solidFill>
                  <a:srgbClr val="333333"/>
                </a:solidFill>
              </a:rPr>
              <a:t>/hg38_exome.bed </a:t>
            </a:r>
            <a:r>
              <a:rPr b="1" lang="vi" sz="1100">
                <a:solidFill>
                  <a:srgbClr val="666666"/>
                </a:solidFill>
                <a:highlight>
                  <a:srgbClr val="FFF0F0"/>
                </a:highlight>
              </a:rPr>
              <a:t>\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333333"/>
                </a:solidFill>
              </a:rPr>
              <a:t>-b </a:t>
            </a:r>
            <a:r>
              <a:rPr lang="vi" sz="1100">
                <a:solidFill>
                  <a:srgbClr val="996633"/>
                </a:solidFill>
              </a:rPr>
              <a:t>$p_align</a:t>
            </a:r>
            <a:r>
              <a:rPr lang="vi" sz="1100">
                <a:solidFill>
                  <a:srgbClr val="333333"/>
                </a:solidFill>
              </a:rPr>
              <a:t>/sample2/NIST7035_remove_dup.bam &gt; NIST.bed.cov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888888"/>
                </a:solidFill>
              </a:rPr>
              <a:t>#</a:t>
            </a:r>
            <a:endParaRPr sz="1100"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>
                <a:solidFill>
                  <a:srgbClr val="333333"/>
                </a:solidFill>
              </a:rPr>
              <a:t>grep ^all NIST.bed.cov &gt; NIST.all.cov</a:t>
            </a:r>
            <a:endParaRPr sz="1100">
              <a:solidFill>
                <a:srgbClr val="333333"/>
              </a:solidFill>
            </a:endParaRPr>
          </a:p>
        </p:txBody>
      </p:sp>
      <p:sp>
        <p:nvSpPr>
          <p:cNvPr id="890" name="Google Shape;890;p79"/>
          <p:cNvSpPr txBox="1"/>
          <p:nvPr/>
        </p:nvSpPr>
        <p:spPr>
          <a:xfrm>
            <a:off x="133900" y="701950"/>
            <a:ext cx="2404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Calculate coverage</a:t>
            </a:r>
            <a:endParaRPr b="1"/>
          </a:p>
        </p:txBody>
      </p:sp>
      <p:sp>
        <p:nvSpPr>
          <p:cNvPr id="891" name="Google Shape;891;p79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DATA: QUALITY CONTROL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8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pic>
        <p:nvPicPr>
          <p:cNvPr id="897" name="Google Shape;89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4625" y="796200"/>
            <a:ext cx="3686926" cy="368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300" y="831137"/>
            <a:ext cx="3617050" cy="361705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80"/>
          <p:cNvSpPr txBox="1"/>
          <p:nvPr/>
        </p:nvSpPr>
        <p:spPr>
          <a:xfrm>
            <a:off x="1059150" y="4360700"/>
            <a:ext cx="2797500" cy="40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Keep duplicates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0" name="Google Shape;900;p80"/>
          <p:cNvSpPr txBox="1"/>
          <p:nvPr/>
        </p:nvSpPr>
        <p:spPr>
          <a:xfrm>
            <a:off x="5079338" y="4360700"/>
            <a:ext cx="2797500" cy="4062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Remove</a:t>
            </a:r>
            <a:r>
              <a:rPr lang="vi" sz="1800">
                <a:solidFill>
                  <a:schemeClr val="dk2"/>
                </a:solidFill>
              </a:rPr>
              <a:t> duplicates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1" name="Google Shape;901;p8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ALIGNMENT DATA: QUALITY CONTROL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902" name="Google Shape;902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325" y="4440630"/>
            <a:ext cx="246350" cy="24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58412" y="4404587"/>
            <a:ext cx="318426" cy="318426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80"/>
          <p:cNvSpPr txBox="1"/>
          <p:nvPr/>
        </p:nvSpPr>
        <p:spPr>
          <a:xfrm>
            <a:off x="851700" y="4780825"/>
            <a:ext cx="734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>
                <a:solidFill>
                  <a:schemeClr val="dk1"/>
                </a:solidFill>
              </a:rPr>
              <a:t>A depth of coverage of 300X or more is considered to be sufficient for most applications.</a:t>
            </a:r>
            <a:endParaRPr/>
          </a:p>
        </p:txBody>
      </p:sp>
      <p:sp>
        <p:nvSpPr>
          <p:cNvPr id="905" name="Google Shape;905;p80"/>
          <p:cNvSpPr txBox="1"/>
          <p:nvPr/>
        </p:nvSpPr>
        <p:spPr>
          <a:xfrm>
            <a:off x="6495900" y="3133275"/>
            <a:ext cx="1646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FF0000"/>
                </a:solidFill>
              </a:rPr>
              <a:t>90% bases &lt; 20X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81"/>
          <p:cNvSpPr/>
          <p:nvPr/>
        </p:nvSpPr>
        <p:spPr>
          <a:xfrm rot="5400000">
            <a:off x="6379375" y="2070500"/>
            <a:ext cx="1161900" cy="19107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81"/>
          <p:cNvSpPr/>
          <p:nvPr/>
        </p:nvSpPr>
        <p:spPr>
          <a:xfrm rot="5400000">
            <a:off x="6379375" y="934300"/>
            <a:ext cx="1161900" cy="19107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2" name="Google Shape;912;p81"/>
          <p:cNvSpPr/>
          <p:nvPr/>
        </p:nvSpPr>
        <p:spPr>
          <a:xfrm>
            <a:off x="4106700" y="1293450"/>
            <a:ext cx="1997400" cy="6156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81"/>
          <p:cNvSpPr/>
          <p:nvPr/>
        </p:nvSpPr>
        <p:spPr>
          <a:xfrm rot="-5400000">
            <a:off x="4476350" y="2228050"/>
            <a:ext cx="1161900" cy="13818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81"/>
          <p:cNvSpPr/>
          <p:nvPr/>
        </p:nvSpPr>
        <p:spPr>
          <a:xfrm>
            <a:off x="322475" y="2128350"/>
            <a:ext cx="3355200" cy="615600"/>
          </a:xfrm>
          <a:prstGeom prst="homePlate">
            <a:avLst>
              <a:gd fmla="val 50000" name="adj"/>
            </a:avLst>
          </a:prstGeom>
          <a:solidFill>
            <a:srgbClr val="FFE599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p81"/>
          <p:cNvSpPr txBox="1"/>
          <p:nvPr/>
        </p:nvSpPr>
        <p:spPr>
          <a:xfrm>
            <a:off x="1744425" y="2244800"/>
            <a:ext cx="597000" cy="4002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QC</a:t>
            </a:r>
            <a:endParaRPr b="1"/>
          </a:p>
        </p:txBody>
      </p:sp>
      <p:sp>
        <p:nvSpPr>
          <p:cNvPr id="916" name="Google Shape;916;p81"/>
          <p:cNvSpPr txBox="1"/>
          <p:nvPr/>
        </p:nvSpPr>
        <p:spPr>
          <a:xfrm>
            <a:off x="4472288" y="1401138"/>
            <a:ext cx="1170000" cy="400200"/>
          </a:xfrm>
          <a:prstGeom prst="rect">
            <a:avLst/>
          </a:prstGeom>
          <a:solidFill>
            <a:srgbClr val="76A5AF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Mapping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17" name="Google Shape;917;p81"/>
          <p:cNvSpPr txBox="1"/>
          <p:nvPr/>
        </p:nvSpPr>
        <p:spPr>
          <a:xfrm>
            <a:off x="4472288" y="3000400"/>
            <a:ext cx="1170000" cy="4002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D9D2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EFEFEF"/>
                </a:solidFill>
              </a:rPr>
              <a:t>Trimming</a:t>
            </a:r>
            <a:endParaRPr b="1">
              <a:solidFill>
                <a:srgbClr val="EFEFEF"/>
              </a:solidFill>
            </a:endParaRPr>
          </a:p>
        </p:txBody>
      </p:sp>
      <p:cxnSp>
        <p:nvCxnSpPr>
          <p:cNvPr id="918" name="Google Shape;918;p81"/>
          <p:cNvCxnSpPr>
            <a:stCxn id="915" idx="3"/>
            <a:endCxn id="916" idx="1"/>
          </p:cNvCxnSpPr>
          <p:nvPr/>
        </p:nvCxnSpPr>
        <p:spPr>
          <a:xfrm flipH="1" rot="10800000">
            <a:off x="2341425" y="1601300"/>
            <a:ext cx="2130900" cy="843600"/>
          </a:xfrm>
          <a:prstGeom prst="bentConnector3">
            <a:avLst>
              <a:gd fmla="val 6476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19" name="Google Shape;919;p81"/>
          <p:cNvCxnSpPr>
            <a:stCxn id="915" idx="3"/>
            <a:endCxn id="917" idx="1"/>
          </p:cNvCxnSpPr>
          <p:nvPr/>
        </p:nvCxnSpPr>
        <p:spPr>
          <a:xfrm>
            <a:off x="2341425" y="2444900"/>
            <a:ext cx="2130900" cy="755700"/>
          </a:xfrm>
          <a:prstGeom prst="bentConnector3">
            <a:avLst>
              <a:gd fmla="val 6476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20" name="Google Shape;920;p81"/>
          <p:cNvSpPr txBox="1"/>
          <p:nvPr/>
        </p:nvSpPr>
        <p:spPr>
          <a:xfrm>
            <a:off x="2410213" y="2132688"/>
            <a:ext cx="157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Quality looks good?</a:t>
            </a:r>
            <a:endParaRPr i="1" sz="1000"/>
          </a:p>
        </p:txBody>
      </p:sp>
      <p:sp>
        <p:nvSpPr>
          <p:cNvPr id="921" name="Google Shape;921;p81"/>
          <p:cNvSpPr txBox="1"/>
          <p:nvPr/>
        </p:nvSpPr>
        <p:spPr>
          <a:xfrm>
            <a:off x="3677625" y="1353450"/>
            <a:ext cx="6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Yes</a:t>
            </a:r>
            <a:endParaRPr i="1" sz="1000"/>
          </a:p>
        </p:txBody>
      </p:sp>
      <p:sp>
        <p:nvSpPr>
          <p:cNvPr id="922" name="Google Shape;922;p81"/>
          <p:cNvSpPr txBox="1"/>
          <p:nvPr/>
        </p:nvSpPr>
        <p:spPr>
          <a:xfrm>
            <a:off x="3733913" y="2911925"/>
            <a:ext cx="677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No</a:t>
            </a:r>
            <a:endParaRPr i="1" sz="1000"/>
          </a:p>
        </p:txBody>
      </p:sp>
      <p:sp>
        <p:nvSpPr>
          <p:cNvPr id="923" name="Google Shape;923;p81"/>
          <p:cNvSpPr txBox="1"/>
          <p:nvPr/>
        </p:nvSpPr>
        <p:spPr>
          <a:xfrm>
            <a:off x="481925" y="2244800"/>
            <a:ext cx="1008000" cy="400200"/>
          </a:xfrm>
          <a:prstGeom prst="rect">
            <a:avLst/>
          </a:prstGeom>
          <a:solidFill>
            <a:srgbClr val="D4D4D4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raw data</a:t>
            </a:r>
            <a:endParaRPr b="1"/>
          </a:p>
        </p:txBody>
      </p:sp>
      <p:cxnSp>
        <p:nvCxnSpPr>
          <p:cNvPr id="924" name="Google Shape;924;p81"/>
          <p:cNvCxnSpPr>
            <a:stCxn id="923" idx="3"/>
            <a:endCxn id="915" idx="1"/>
          </p:cNvCxnSpPr>
          <p:nvPr/>
        </p:nvCxnSpPr>
        <p:spPr>
          <a:xfrm>
            <a:off x="1489925" y="2444900"/>
            <a:ext cx="254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5" name="Google Shape;925;p81"/>
          <p:cNvSpPr txBox="1"/>
          <p:nvPr/>
        </p:nvSpPr>
        <p:spPr>
          <a:xfrm>
            <a:off x="6090925" y="1293425"/>
            <a:ext cx="1738800" cy="6156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rgbClr val="FCE5C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lt1"/>
                </a:solidFill>
              </a:rPr>
              <a:t>Mapped post-proccessing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926" name="Google Shape;926;p81"/>
          <p:cNvSpPr txBox="1"/>
          <p:nvPr/>
        </p:nvSpPr>
        <p:spPr>
          <a:xfrm>
            <a:off x="1852700" y="2701000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FastQC</a:t>
            </a:r>
            <a:endParaRPr i="1" sz="1000"/>
          </a:p>
        </p:txBody>
      </p:sp>
      <p:cxnSp>
        <p:nvCxnSpPr>
          <p:cNvPr id="927" name="Google Shape;927;p81"/>
          <p:cNvCxnSpPr>
            <a:stCxn id="916" idx="3"/>
            <a:endCxn id="925" idx="1"/>
          </p:cNvCxnSpPr>
          <p:nvPr/>
        </p:nvCxnSpPr>
        <p:spPr>
          <a:xfrm>
            <a:off x="5642288" y="1601238"/>
            <a:ext cx="44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28" name="Google Shape;928;p81"/>
          <p:cNvSpPr txBox="1"/>
          <p:nvPr/>
        </p:nvSpPr>
        <p:spPr>
          <a:xfrm>
            <a:off x="6090925" y="3625575"/>
            <a:ext cx="1738800" cy="6156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/>
              <a:t>Downstream Analysis</a:t>
            </a:r>
            <a:endParaRPr b="1"/>
          </a:p>
        </p:txBody>
      </p:sp>
      <p:sp>
        <p:nvSpPr>
          <p:cNvPr id="929" name="Google Shape;929;p81"/>
          <p:cNvSpPr txBox="1"/>
          <p:nvPr/>
        </p:nvSpPr>
        <p:spPr>
          <a:xfrm>
            <a:off x="6090925" y="2567200"/>
            <a:ext cx="1738800" cy="400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EFEFEF"/>
                </a:solidFill>
              </a:rPr>
              <a:t>Aligment QC</a:t>
            </a:r>
            <a:endParaRPr b="1">
              <a:solidFill>
                <a:srgbClr val="EFEFEF"/>
              </a:solidFill>
            </a:endParaRPr>
          </a:p>
        </p:txBody>
      </p:sp>
      <p:cxnSp>
        <p:nvCxnSpPr>
          <p:cNvPr id="930" name="Google Shape;930;p81"/>
          <p:cNvCxnSpPr>
            <a:stCxn id="925" idx="2"/>
            <a:endCxn id="929" idx="0"/>
          </p:cNvCxnSpPr>
          <p:nvPr/>
        </p:nvCxnSpPr>
        <p:spPr>
          <a:xfrm>
            <a:off x="6960325" y="1909025"/>
            <a:ext cx="0" cy="6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1" name="Google Shape;931;p81"/>
          <p:cNvCxnSpPr>
            <a:stCxn id="929" idx="2"/>
            <a:endCxn id="928" idx="0"/>
          </p:cNvCxnSpPr>
          <p:nvPr/>
        </p:nvCxnSpPr>
        <p:spPr>
          <a:xfrm>
            <a:off x="6960325" y="2967400"/>
            <a:ext cx="0" cy="65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932" name="Google Shape;932;p81"/>
          <p:cNvCxnSpPr>
            <a:stCxn id="917" idx="0"/>
            <a:endCxn id="916" idx="2"/>
          </p:cNvCxnSpPr>
          <p:nvPr/>
        </p:nvCxnSpPr>
        <p:spPr>
          <a:xfrm rot="10800000">
            <a:off x="5057288" y="1801300"/>
            <a:ext cx="0" cy="11991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933" name="Google Shape;933;p81"/>
          <p:cNvPicPr preferRelativeResize="0"/>
          <p:nvPr/>
        </p:nvPicPr>
        <p:blipFill rotWithShape="1">
          <a:blip r:embed="rId3">
            <a:alphaModFix/>
          </a:blip>
          <a:srcRect b="17849" l="0" r="0" t="-17850"/>
          <a:stretch/>
        </p:blipFill>
        <p:spPr>
          <a:xfrm>
            <a:off x="623825" y="2700999"/>
            <a:ext cx="635644" cy="755701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81"/>
          <p:cNvSpPr txBox="1"/>
          <p:nvPr/>
        </p:nvSpPr>
        <p:spPr>
          <a:xfrm>
            <a:off x="4527500" y="3456700"/>
            <a:ext cx="105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Trimmomatic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FastQC</a:t>
            </a:r>
            <a:endParaRPr i="1" sz="1000"/>
          </a:p>
        </p:txBody>
      </p:sp>
      <p:sp>
        <p:nvSpPr>
          <p:cNvPr id="935" name="Google Shape;935;p81"/>
          <p:cNvSpPr txBox="1"/>
          <p:nvPr/>
        </p:nvSpPr>
        <p:spPr>
          <a:xfrm>
            <a:off x="4423200" y="1704963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bwa</a:t>
            </a:r>
            <a:endParaRPr i="1" sz="1000"/>
          </a:p>
        </p:txBody>
      </p:sp>
      <p:pic>
        <p:nvPicPr>
          <p:cNvPr id="936" name="Google Shape;93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6071" y="763600"/>
            <a:ext cx="448500" cy="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81"/>
          <p:cNvSpPr txBox="1"/>
          <p:nvPr/>
        </p:nvSpPr>
        <p:spPr>
          <a:xfrm>
            <a:off x="7054750" y="1853738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GATK</a:t>
            </a:r>
            <a:endParaRPr i="1" sz="1000"/>
          </a:p>
        </p:txBody>
      </p:sp>
      <p:sp>
        <p:nvSpPr>
          <p:cNvPr id="938" name="Google Shape;938;p81"/>
          <p:cNvSpPr txBox="1"/>
          <p:nvPr/>
        </p:nvSpPr>
        <p:spPr>
          <a:xfrm>
            <a:off x="7053850" y="2911913"/>
            <a:ext cx="105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vi" sz="1000"/>
              <a:t>GATK</a:t>
            </a:r>
            <a:endParaRPr i="1" sz="1000"/>
          </a:p>
        </p:txBody>
      </p:sp>
      <p:pic>
        <p:nvPicPr>
          <p:cNvPr id="939" name="Google Shape;93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8312" y="3625600"/>
            <a:ext cx="677100" cy="6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1071" y="839800"/>
            <a:ext cx="448500" cy="448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8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42" name="Google Shape;942;p81"/>
          <p:cNvSpPr txBox="1"/>
          <p:nvPr/>
        </p:nvSpPr>
        <p:spPr>
          <a:xfrm>
            <a:off x="251850" y="616375"/>
            <a:ext cx="652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chemeClr val="accent5"/>
                </a:solidFill>
              </a:rPr>
              <a:t>UPSTREAM ANALYSIS WORKFLOW</a:t>
            </a:r>
            <a:endParaRPr b="1">
              <a:solidFill>
                <a:schemeClr val="accent5"/>
              </a:solidFill>
            </a:endParaRPr>
          </a:p>
        </p:txBody>
      </p:sp>
      <p:sp>
        <p:nvSpPr>
          <p:cNvPr id="943" name="Google Shape;943;p81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SUMMARY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944" name="Google Shape;9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8346" y="2646100"/>
            <a:ext cx="448500" cy="44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3625" y="2955680"/>
            <a:ext cx="246350" cy="246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6" name="Google Shape;946;p81"/>
          <p:cNvCxnSpPr>
            <a:stCxn id="944" idx="2"/>
            <a:endCxn id="939" idx="0"/>
          </p:cNvCxnSpPr>
          <p:nvPr/>
        </p:nvCxnSpPr>
        <p:spPr>
          <a:xfrm flipH="1">
            <a:off x="8486996" y="3094600"/>
            <a:ext cx="15600" cy="53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3075" y="827975"/>
            <a:ext cx="6612500" cy="4358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87750" y="461700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00" u="sng">
                <a:solidFill>
                  <a:schemeClr val="hlink"/>
                </a:solidFill>
                <a:hlinkClick r:id="rId4"/>
              </a:rPr>
              <a:t>https://www.mdpi.com/2073-4425/13/4/682?type=check_update&amp;version=1</a:t>
            </a:r>
            <a:r>
              <a:rPr lang="vi" sz="1000"/>
              <a:t> </a:t>
            </a:r>
            <a:endParaRPr sz="1000"/>
          </a:p>
        </p:txBody>
      </p:sp>
      <p:sp>
        <p:nvSpPr>
          <p:cNvPr id="120" name="Google Shape;120;p19"/>
          <p:cNvSpPr txBox="1"/>
          <p:nvPr/>
        </p:nvSpPr>
        <p:spPr>
          <a:xfrm>
            <a:off x="75550" y="443550"/>
            <a:ext cx="34545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800">
                <a:solidFill>
                  <a:schemeClr val="dk2"/>
                </a:solidFill>
              </a:rPr>
              <a:t>Target sequencing workflow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INTRODUCTION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8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52" name="Google Shape;952;p82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SUMMARY</a:t>
            </a:r>
            <a:endParaRPr b="1" sz="2000">
              <a:solidFill>
                <a:srgbClr val="FFF2CC"/>
              </a:solidFill>
            </a:endParaRPr>
          </a:p>
        </p:txBody>
      </p:sp>
      <p:sp>
        <p:nvSpPr>
          <p:cNvPr id="953" name="Google Shape;953;p82"/>
          <p:cNvSpPr txBox="1"/>
          <p:nvPr/>
        </p:nvSpPr>
        <p:spPr>
          <a:xfrm>
            <a:off x="856100" y="937225"/>
            <a:ext cx="7151400" cy="31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vi" sz="1800">
                <a:solidFill>
                  <a:schemeClr val="dk2"/>
                </a:solidFill>
              </a:rPr>
              <a:t>Low quality reads filtered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vi" sz="1800">
                <a:solidFill>
                  <a:schemeClr val="dk2"/>
                </a:solidFill>
              </a:rPr>
              <a:t>Contaminants eliminated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vi" sz="1800">
                <a:solidFill>
                  <a:schemeClr val="dk2"/>
                </a:solidFill>
              </a:rPr>
              <a:t>Alignment rate and quality is good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vi" sz="1800">
                <a:solidFill>
                  <a:schemeClr val="dk2"/>
                </a:solidFill>
              </a:rPr>
              <a:t>Almost duplicated reads come from PCR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vi" sz="1800">
                <a:solidFill>
                  <a:schemeClr val="dk2"/>
                </a:solidFill>
              </a:rPr>
              <a:t>Keep duplicates</a:t>
            </a:r>
            <a:br>
              <a:rPr lang="vi" sz="1800">
                <a:solidFill>
                  <a:schemeClr val="dk2"/>
                </a:solidFill>
              </a:rPr>
            </a:b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dk2"/>
                </a:solidFill>
              </a:rPr>
              <a:t>→ Quality reads are ready for downstream analysis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59" name="Google Shape;959;p83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REFERENCES</a:t>
            </a:r>
            <a:endParaRPr b="1" sz="2000">
              <a:solidFill>
                <a:srgbClr val="FFF2CC"/>
              </a:solidFill>
            </a:endParaRPr>
          </a:p>
        </p:txBody>
      </p:sp>
      <p:pic>
        <p:nvPicPr>
          <p:cNvPr id="960" name="Google Shape;9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075" y="654400"/>
            <a:ext cx="17145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83"/>
          <p:cNvSpPr txBox="1"/>
          <p:nvPr/>
        </p:nvSpPr>
        <p:spPr>
          <a:xfrm>
            <a:off x="2466700" y="730600"/>
            <a:ext cx="534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050">
                <a:solidFill>
                  <a:schemeClr val="dk1"/>
                </a:solidFill>
                <a:highlight>
                  <a:srgbClr val="FFFFFF"/>
                </a:highlight>
              </a:rPr>
              <a:t>Robinson, P.N., Piro, R.M., &amp; Jager, M. (2017). Computational Exome and Genome Analysis (1st ed.). Chapman and Hall/CRC. https://doi.org/10.1201/9781315154770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8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  <p:sp>
        <p:nvSpPr>
          <p:cNvPr id="967" name="Google Shape;967;p84"/>
          <p:cNvSpPr txBox="1"/>
          <p:nvPr/>
        </p:nvSpPr>
        <p:spPr>
          <a:xfrm>
            <a:off x="2826150" y="2002350"/>
            <a:ext cx="3491700" cy="569400"/>
          </a:xfrm>
          <a:prstGeom prst="rect">
            <a:avLst/>
          </a:prstGeom>
          <a:solidFill>
            <a:srgbClr val="E6913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500">
                <a:solidFill>
                  <a:srgbClr val="FFF2CC"/>
                </a:solidFill>
              </a:rPr>
              <a:t>THANK YOU</a:t>
            </a:r>
            <a:endParaRPr b="1" sz="25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56681" t="0"/>
          <a:stretch/>
        </p:blipFill>
        <p:spPr>
          <a:xfrm>
            <a:off x="5624825" y="239850"/>
            <a:ext cx="3301048" cy="4532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0"/>
          <p:cNvSpPr txBox="1"/>
          <p:nvPr/>
        </p:nvSpPr>
        <p:spPr>
          <a:xfrm>
            <a:off x="5225700" y="4595725"/>
            <a:ext cx="3918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u="sng">
                <a:solidFill>
                  <a:schemeClr val="hlink"/>
                </a:solidFill>
                <a:hlinkClick r:id="rId4"/>
              </a:rPr>
              <a:t>https://www.mdpi.com/2075-4418/12/7/1539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 sz="1100" u="sng">
                <a:solidFill>
                  <a:schemeClr val="hlink"/>
                </a:solidFill>
                <a:hlinkClick r:id="rId5"/>
              </a:rPr>
              <a:t>https://www.mdpi.com/1422-0067/24/5/4982</a:t>
            </a:r>
            <a:r>
              <a:rPr lang="vi" sz="1100"/>
              <a:t> </a:t>
            </a:r>
            <a:r>
              <a:rPr lang="vi" sz="1100"/>
              <a:t> </a:t>
            </a:r>
            <a:endParaRPr sz="1100"/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575" y="1664338"/>
            <a:ext cx="4903373" cy="18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2000">
                <a:solidFill>
                  <a:srgbClr val="FFF2CC"/>
                </a:solidFill>
              </a:rPr>
              <a:t>INTRODUCTION</a:t>
            </a:r>
            <a:endParaRPr b="1" sz="2000">
              <a:solidFill>
                <a:srgbClr val="FFF2CC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623525" y="4650425"/>
            <a:ext cx="22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980000"/>
                </a:solidFill>
              </a:rPr>
              <a:t>Upstream Analysis</a:t>
            </a:r>
            <a:endParaRPr b="1">
              <a:solidFill>
                <a:srgbClr val="980000"/>
              </a:solidFill>
            </a:endParaRPr>
          </a:p>
        </p:txBody>
      </p:sp>
      <p:grpSp>
        <p:nvGrpSpPr>
          <p:cNvPr id="135" name="Google Shape;135;p21"/>
          <p:cNvGrpSpPr/>
          <p:nvPr/>
        </p:nvGrpSpPr>
        <p:grpSpPr>
          <a:xfrm>
            <a:off x="707341" y="754970"/>
            <a:ext cx="7709806" cy="3791785"/>
            <a:chOff x="292400" y="416250"/>
            <a:chExt cx="8505964" cy="4358875"/>
          </a:xfrm>
        </p:grpSpPr>
        <p:pic>
          <p:nvPicPr>
            <p:cNvPr id="136" name="Google Shape;136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1750" y="436299"/>
              <a:ext cx="8313774" cy="43108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1"/>
            <p:cNvSpPr/>
            <p:nvPr/>
          </p:nvSpPr>
          <p:spPr>
            <a:xfrm>
              <a:off x="292400" y="464125"/>
              <a:ext cx="2644800" cy="43110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1"/>
            <p:cNvSpPr/>
            <p:nvPr/>
          </p:nvSpPr>
          <p:spPr>
            <a:xfrm>
              <a:off x="3186264" y="416250"/>
              <a:ext cx="5612100" cy="4311000"/>
            </a:xfrm>
            <a:prstGeom prst="rect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21"/>
          <p:cNvSpPr txBox="1"/>
          <p:nvPr/>
        </p:nvSpPr>
        <p:spPr>
          <a:xfrm>
            <a:off x="4572000" y="4622950"/>
            <a:ext cx="227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vi">
                <a:solidFill>
                  <a:srgbClr val="FF9900"/>
                </a:solidFill>
              </a:rPr>
              <a:t>Downstream</a:t>
            </a:r>
            <a:r>
              <a:rPr b="1" lang="vi">
                <a:solidFill>
                  <a:srgbClr val="FF9900"/>
                </a:solidFill>
              </a:rPr>
              <a:t> Analysis</a:t>
            </a:r>
            <a:endParaRPr b="1">
              <a:solidFill>
                <a:srgbClr val="FF9900"/>
              </a:solidFill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3179200" y="217075"/>
            <a:ext cx="318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vi" sz="1800">
                <a:solidFill>
                  <a:schemeClr val="accent5"/>
                </a:solidFill>
              </a:rPr>
              <a:t>DNA sequencing Workflow</a:t>
            </a:r>
            <a:endParaRPr b="1" sz="1800">
              <a:solidFill>
                <a:schemeClr val="accent5"/>
              </a:solidFill>
            </a:endParaRPr>
          </a:p>
        </p:txBody>
      </p:sp>
      <p:sp>
        <p:nvSpPr>
          <p:cNvPr id="141" name="Google Shape;141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